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5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6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7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3" r:id="rId2"/>
    <p:sldMasterId id="2147483686" r:id="rId3"/>
    <p:sldMasterId id="2147483709" r:id="rId4"/>
    <p:sldMasterId id="2147483717" r:id="rId5"/>
    <p:sldMasterId id="2147483724" r:id="rId6"/>
    <p:sldMasterId id="2147483736" r:id="rId7"/>
    <p:sldMasterId id="2147483748" r:id="rId8"/>
  </p:sldMasterIdLst>
  <p:notesMasterIdLst>
    <p:notesMasterId r:id="rId35"/>
  </p:notesMasterIdLst>
  <p:handoutMasterIdLst>
    <p:handoutMasterId r:id="rId36"/>
  </p:handoutMasterIdLst>
  <p:sldIdLst>
    <p:sldId id="256" r:id="rId9"/>
    <p:sldId id="317" r:id="rId10"/>
    <p:sldId id="287" r:id="rId11"/>
    <p:sldId id="288" r:id="rId12"/>
    <p:sldId id="316" r:id="rId13"/>
    <p:sldId id="294" r:id="rId14"/>
    <p:sldId id="306" r:id="rId15"/>
    <p:sldId id="308" r:id="rId16"/>
    <p:sldId id="301" r:id="rId17"/>
    <p:sldId id="324" r:id="rId18"/>
    <p:sldId id="300" r:id="rId19"/>
    <p:sldId id="302" r:id="rId20"/>
    <p:sldId id="309" r:id="rId21"/>
    <p:sldId id="313" r:id="rId22"/>
    <p:sldId id="322" r:id="rId23"/>
    <p:sldId id="271" r:id="rId24"/>
    <p:sldId id="325" r:id="rId25"/>
    <p:sldId id="320" r:id="rId26"/>
    <p:sldId id="329" r:id="rId27"/>
    <p:sldId id="330" r:id="rId28"/>
    <p:sldId id="319" r:id="rId29"/>
    <p:sldId id="323" r:id="rId30"/>
    <p:sldId id="328" r:id="rId31"/>
    <p:sldId id="259" r:id="rId32"/>
    <p:sldId id="285" r:id="rId33"/>
    <p:sldId id="327" r:id="rId34"/>
  </p:sldIdLst>
  <p:sldSz cx="9144000" cy="6858000" type="screen4x3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C31"/>
    <a:srgbClr val="0033CC"/>
    <a:srgbClr val="0000FF"/>
    <a:srgbClr val="D60093"/>
    <a:srgbClr val="9900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800" autoAdjust="0"/>
  </p:normalViewPr>
  <p:slideViewPr>
    <p:cSldViewPr>
      <p:cViewPr>
        <p:scale>
          <a:sx n="80" d="100"/>
          <a:sy n="80" d="100"/>
        </p:scale>
        <p:origin x="-1878" y="-6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0"/>
      <c:hPercent val="36"/>
      <c:rotY val="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gradFill rotWithShape="0">
          <a:gsLst>
            <a:gs pos="0">
              <a:srgbClr val="CCFFCC"/>
            </a:gs>
            <a:gs pos="100000">
              <a:srgbClr val="FFFF99"/>
            </a:gs>
          </a:gsLst>
          <a:lin ang="5400000" scaled="1"/>
        </a:gradFill>
        <a:ln w="12700">
          <a:solidFill>
            <a:srgbClr val="808080"/>
          </a:solidFill>
          <a:prstDash val="solid"/>
        </a:ln>
      </c:spPr>
    </c:sideWall>
    <c:backWall>
      <c:thickness val="0"/>
      <c:spPr>
        <a:gradFill rotWithShape="0">
          <a:gsLst>
            <a:gs pos="0">
              <a:srgbClr val="CCFFCC"/>
            </a:gs>
            <a:gs pos="100000">
              <a:srgbClr val="FFFF99"/>
            </a:gs>
          </a:gsLst>
          <a:lin ang="5400000" scaled="1"/>
        </a:gradFill>
        <a:ln w="12700">
          <a:solidFill>
            <a:srgbClr val="80808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5.7324840764331232E-2"/>
          <c:y val="2.40549828178695E-2"/>
          <c:w val="0.93885350318471361"/>
          <c:h val="0.9290985475868685"/>
        </c:manualLayout>
      </c:layout>
      <c:bar3DChart>
        <c:barDir val="col"/>
        <c:grouping val="clustered"/>
        <c:varyColors val="1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99CC00"/>
            </a:solidFill>
            <a:ln w="18228">
              <a:solidFill>
                <a:srgbClr val="000000"/>
              </a:solidFill>
              <a:prstDash val="solid"/>
            </a:ln>
          </c:spPr>
          <c:invertIfNegative val="1"/>
          <c:dPt>
            <c:idx val="0"/>
            <c:invertIfNegative val="1"/>
            <c:bubble3D val="0"/>
          </c:dPt>
          <c:dPt>
            <c:idx val="1"/>
            <c:invertIfNegative val="1"/>
            <c:bubble3D val="0"/>
          </c:dPt>
          <c:dPt>
            <c:idx val="2"/>
            <c:invertIfNegative val="1"/>
            <c:bubble3D val="0"/>
          </c:dPt>
          <c:dPt>
            <c:idx val="3"/>
            <c:invertIfNegative val="1"/>
            <c:bubble3D val="0"/>
          </c:dPt>
          <c:dPt>
            <c:idx val="4"/>
            <c:invertIfNegative val="1"/>
            <c:bubble3D val="0"/>
          </c:dPt>
          <c:dPt>
            <c:idx val="5"/>
            <c:invertIfNegative val="1"/>
            <c:bubble3D val="0"/>
          </c:dPt>
          <c:dPt>
            <c:idx val="6"/>
            <c:invertIfNegative val="1"/>
            <c:bubble3D val="0"/>
          </c:dPt>
          <c:dPt>
            <c:idx val="7"/>
            <c:invertIfNegative val="1"/>
            <c:bubble3D val="0"/>
          </c:dPt>
          <c:dPt>
            <c:idx val="8"/>
            <c:invertIfNegative val="1"/>
            <c:bubble3D val="0"/>
          </c:dPt>
          <c:dPt>
            <c:idx val="9"/>
            <c:invertIfNegative val="1"/>
            <c:bubble3D val="0"/>
          </c:dPt>
          <c:dPt>
            <c:idx val="10"/>
            <c:invertIfNegative val="1"/>
            <c:bubble3D val="0"/>
            <c:spPr>
              <a:solidFill>
                <a:srgbClr val="FFCC00"/>
              </a:solidFill>
              <a:ln w="18228">
                <a:solidFill>
                  <a:srgbClr val="000000"/>
                </a:solidFill>
                <a:prstDash val="solid"/>
              </a:ln>
            </c:spPr>
          </c:dPt>
          <c:dPt>
            <c:idx val="11"/>
            <c:invertIfNegative val="1"/>
            <c:bubble3D val="0"/>
            <c:spPr>
              <a:solidFill>
                <a:srgbClr val="FFFF00"/>
              </a:solidFill>
              <a:ln w="18228">
                <a:solidFill>
                  <a:srgbClr val="000000"/>
                </a:solidFill>
                <a:prstDash val="solid"/>
              </a:ln>
            </c:spPr>
          </c:dPt>
          <c:dPt>
            <c:idx val="12"/>
            <c:invertIfNegative val="1"/>
            <c:bubble3D val="0"/>
            <c:spPr>
              <a:gradFill rotWithShape="0">
                <a:gsLst>
                  <a:gs pos="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18228">
                <a:solidFill>
                  <a:srgbClr val="000000"/>
                </a:solidFill>
                <a:prstDash val="solid"/>
              </a:ln>
            </c:spPr>
          </c:dPt>
          <c:dPt>
            <c:idx val="13"/>
            <c:invertIfNegative val="1"/>
            <c:bubble3D val="0"/>
            <c:spPr>
              <a:gradFill rotWithShape="0">
                <a:gsLst>
                  <a:gs pos="0">
                    <a:srgbClr val="FFCC99"/>
                  </a:gs>
                  <a:gs pos="100000">
                    <a:srgbClr val="FFCC99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18228">
                <a:solidFill>
                  <a:srgbClr val="000000"/>
                </a:solidFill>
                <a:prstDash val="solid"/>
              </a:ln>
            </c:spPr>
          </c:dPt>
          <c:dPt>
            <c:idx val="14"/>
            <c:invertIfNegative val="1"/>
            <c:bubble3D val="0"/>
            <c:spPr>
              <a:gradFill rotWithShape="0">
                <a:gsLst>
                  <a:gs pos="0">
                    <a:srgbClr val="FFFF00"/>
                  </a:gs>
                  <a:gs pos="50000">
                    <a:srgbClr val="FFFF00">
                      <a:gamma/>
                      <a:shade val="46275"/>
                      <a:invGamma/>
                    </a:srgbClr>
                  </a:gs>
                  <a:gs pos="100000">
                    <a:srgbClr val="FFFF00"/>
                  </a:gs>
                </a:gsLst>
                <a:lin ang="5400000" scaled="1"/>
              </a:gradFill>
              <a:ln w="18228">
                <a:solidFill>
                  <a:srgbClr val="000000"/>
                </a:solidFill>
                <a:prstDash val="solid"/>
              </a:ln>
            </c:spPr>
          </c:dPt>
          <c:dPt>
            <c:idx val="15"/>
            <c:invertIfNegative val="1"/>
            <c:bubble3D val="0"/>
            <c:spPr>
              <a:gradFill rotWithShape="0">
                <a:gsLst>
                  <a:gs pos="0">
                    <a:srgbClr val="00FFFF"/>
                  </a:gs>
                  <a:gs pos="100000">
                    <a:srgbClr val="99CC00"/>
                  </a:gs>
                </a:gsLst>
                <a:lin ang="5400000" scaled="1"/>
              </a:gradFill>
              <a:ln w="18228">
                <a:solidFill>
                  <a:srgbClr val="000000"/>
                </a:solidFill>
                <a:prstDash val="solid"/>
              </a:ln>
            </c:spPr>
          </c:dPt>
          <c:dPt>
            <c:idx val="16"/>
            <c:invertIfNegative val="1"/>
            <c:bubble3D val="0"/>
          </c:dPt>
          <c:dPt>
            <c:idx val="17"/>
            <c:invertIfNegative val="1"/>
            <c:bubble3D val="0"/>
            <c:spPr>
              <a:gradFill rotWithShape="0">
                <a:gsLst>
                  <a:gs pos="0">
                    <a:srgbClr val="FFCC99"/>
                  </a:gs>
                  <a:gs pos="100000">
                    <a:srgbClr val="FF0000"/>
                  </a:gs>
                </a:gsLst>
                <a:lin ang="5400000" scaled="1"/>
              </a:gradFill>
              <a:ln w="18228">
                <a:solidFill>
                  <a:srgbClr val="000000"/>
                </a:solidFill>
                <a:prstDash val="solid"/>
              </a:ln>
            </c:spPr>
          </c:dPt>
          <c:dPt>
            <c:idx val="18"/>
            <c:invertIfNegative val="1"/>
            <c:bubble3D val="0"/>
          </c:dPt>
          <c:dPt>
            <c:idx val="19"/>
            <c:invertIfNegative val="1"/>
            <c:bubble3D val="0"/>
          </c:dPt>
          <c:dPt>
            <c:idx val="20"/>
            <c:invertIfNegative val="1"/>
            <c:bubble3D val="0"/>
            <c:spPr>
              <a:gradFill>
                <a:gsLst>
                  <a:gs pos="0">
                    <a:srgbClr val="92D050"/>
                  </a:gs>
                  <a:gs pos="45000">
                    <a:srgbClr val="CEB966">
                      <a:lumMod val="75000"/>
                    </a:srgbClr>
                  </a:gs>
                  <a:gs pos="70000">
                    <a:srgbClr val="FFFF00"/>
                  </a:gs>
                  <a:gs pos="100000">
                    <a:srgbClr val="6585CF">
                      <a:lumMod val="75000"/>
                    </a:srgbClr>
                  </a:gs>
                  <a:gs pos="100000">
                    <a:srgbClr val="4D0808"/>
                  </a:gs>
                  <a:gs pos="100000">
                    <a:srgbClr val="FFFF00"/>
                  </a:gs>
                </a:gsLst>
                <a:path path="circle">
                  <a:fillToRect l="100000" b="100000"/>
                </a:path>
              </a:gradFill>
              <a:ln w="18228">
                <a:solidFill>
                  <a:srgbClr val="000000"/>
                </a:solidFill>
                <a:prstDash val="solid"/>
              </a:ln>
            </c:spPr>
          </c:dPt>
          <c:dPt>
            <c:idx val="21"/>
            <c:invertIfNegative val="1"/>
            <c:bubble3D val="0"/>
            <c:spPr>
              <a:gradFill>
                <a:gsLst>
                  <a:gs pos="0">
                    <a:srgbClr val="C00000"/>
                  </a:gs>
                  <a:gs pos="50000">
                    <a:srgbClr val="FFC000"/>
                  </a:gs>
                  <a:gs pos="100000">
                    <a:srgbClr val="C00000"/>
                  </a:gs>
                </a:gsLst>
                <a:lin ang="5400000" scaled="0"/>
              </a:gradFill>
              <a:ln w="18228">
                <a:solidFill>
                  <a:srgbClr val="000000"/>
                </a:solidFill>
                <a:prstDash val="solid"/>
              </a:ln>
            </c:spPr>
          </c:dPt>
          <c:dLbls>
            <c:dLbl>
              <c:idx val="0"/>
              <c:layout>
                <c:manualLayout>
                  <c:x val="-2.0778227964223083E-3"/>
                  <c:y val="-5.62340818508789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9.1277425273297332E-4"/>
                  <c:y val="2.49382716049373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5365797721886487E-3"/>
                  <c:y val="4.547292699523590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5554047855668087E-3"/>
                  <c:y val="-6.344901331778063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5.8768442779559515E-5"/>
                  <c:y val="-2.53465539029834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9914379634584549E-3"/>
                  <c:y val="-4.596869835715077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1.129500802690927E-3"/>
                  <c:y val="-3.27345192961991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8.6767066737972792E-5"/>
                  <c:y val="3.07533780499660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5.9418240195703814E-4"/>
                  <c:y val="2.58656556819286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1.6972135157862583E-3"/>
                  <c:y val="2.750656167979004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1.3187065209081903E-4"/>
                  <c:y val="3.79585885097696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1.4334722116045285E-3"/>
                  <c:y val="1.76786235053942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-6.4196162372916286E-4"/>
                  <c:y val="-8.84320015553611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-1.5039943429401409E-3"/>
                  <c:y val="-4.014581510644590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-2.3658359452642152E-3"/>
                  <c:y val="-2.002721881987069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-3.1069872333919463E-3"/>
                  <c:y val="-1.36893166132011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6"/>
              <c:layout>
                <c:manualLayout>
                  <c:x val="-5.1222192492928684E-3"/>
                  <c:y val="-1.0196558763487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7"/>
              <c:layout>
                <c:manualLayout>
                  <c:x val="1.3577899243177158E-3"/>
                  <c:y val="-1.01071254982017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8"/>
              <c:layout>
                <c:manualLayout>
                  <c:x val="-1.1067578931276164E-3"/>
                  <c:y val="-6.2768542821036851E-3"/>
                </c:manualLayout>
              </c:layout>
              <c:tx>
                <c:rich>
                  <a:bodyPr/>
                  <a:lstStyle/>
                  <a:p>
                    <a:r>
                      <a:rPr lang="en-US" sz="1228">
                        <a:solidFill>
                          <a:schemeClr val="tx1"/>
                        </a:solidFill>
                      </a:rPr>
                      <a:t>1 003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9"/>
              <c:layout>
                <c:manualLayout>
                  <c:x val="-2.3626825166273486E-3"/>
                  <c:y val="-7.25323223485958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0"/>
              <c:layout>
                <c:manualLayout>
                  <c:x val="-1.1900739680267253E-2"/>
                  <c:y val="1.090578118702935E-2"/>
                </c:manualLayout>
              </c:layout>
              <c:spPr>
                <a:noFill/>
                <a:ln w="36452">
                  <a:noFill/>
                </a:ln>
              </c:spPr>
              <c:txPr>
                <a:bodyPr/>
                <a:lstStyle/>
                <a:p>
                  <a:pPr>
                    <a:defRPr sz="1785" b="1" i="0" u="none" strike="noStrike" baseline="0">
                      <a:solidFill>
                        <a:schemeClr val="tx1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1"/>
              <c:spPr>
                <a:noFill/>
                <a:ln w="36452">
                  <a:noFill/>
                </a:ln>
              </c:spPr>
              <c:txPr>
                <a:bodyPr/>
                <a:lstStyle/>
                <a:p>
                  <a:pPr>
                    <a:defRPr sz="2234" b="1" i="0" u="none" strike="noStrike" baseline="0">
                      <a:solidFill>
                        <a:srgbClr val="C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36452">
                <a:noFill/>
              </a:ln>
            </c:spPr>
            <c:txPr>
              <a:bodyPr/>
              <a:lstStyle/>
              <a:p>
                <a:pPr>
                  <a:defRPr sz="1228" b="1" i="0" u="none" strike="noStrike" baseline="0">
                    <a:solidFill>
                      <a:schemeClr val="tx1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Sheet1!$B$1:$W$1</c:f>
              <c:numCache>
                <c:formatCode>General</c:formatCode>
                <c:ptCount val="22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2017</c:v>
                </c:pt>
                <c:pt idx="20">
                  <c:v>2018</c:v>
                </c:pt>
                <c:pt idx="21">
                  <c:v>2019</c:v>
                </c:pt>
              </c:numCache>
            </c:numRef>
          </c:cat>
          <c:val>
            <c:numRef>
              <c:f>Sheet1!$B$2:$W$2</c:f>
              <c:numCache>
                <c:formatCode>General</c:formatCode>
                <c:ptCount val="22"/>
                <c:pt idx="0">
                  <c:v>42</c:v>
                </c:pt>
                <c:pt idx="1">
                  <c:v>67</c:v>
                </c:pt>
                <c:pt idx="2">
                  <c:v>70</c:v>
                </c:pt>
                <c:pt idx="3">
                  <c:v>79</c:v>
                </c:pt>
                <c:pt idx="4">
                  <c:v>92</c:v>
                </c:pt>
                <c:pt idx="5">
                  <c:v>114</c:v>
                </c:pt>
                <c:pt idx="6">
                  <c:v>125</c:v>
                </c:pt>
                <c:pt idx="7">
                  <c:v>176</c:v>
                </c:pt>
                <c:pt idx="8">
                  <c:v>204</c:v>
                </c:pt>
                <c:pt idx="9">
                  <c:v>211</c:v>
                </c:pt>
                <c:pt idx="10">
                  <c:v>252</c:v>
                </c:pt>
                <c:pt idx="11">
                  <c:v>284</c:v>
                </c:pt>
                <c:pt idx="12">
                  <c:v>333</c:v>
                </c:pt>
                <c:pt idx="13">
                  <c:v>493</c:v>
                </c:pt>
                <c:pt idx="14">
                  <c:v>567</c:v>
                </c:pt>
                <c:pt idx="15">
                  <c:v>688</c:v>
                </c:pt>
                <c:pt idx="16">
                  <c:v>767</c:v>
                </c:pt>
                <c:pt idx="17">
                  <c:v>804</c:v>
                </c:pt>
                <c:pt idx="18" formatCode="#,##0">
                  <c:v>1003</c:v>
                </c:pt>
                <c:pt idx="19" formatCode="#,##0">
                  <c:v>1111</c:v>
                </c:pt>
                <c:pt idx="20" formatCode="#,##0">
                  <c:v>1567</c:v>
                </c:pt>
                <c:pt idx="21" formatCode="#,##0">
                  <c:v>1699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18228">
                    <a:solidFill>
                      <a:srgbClr val="000000"/>
                    </a:solidFill>
                    <a:prstDash val="solid"/>
                  </a:ln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104983552"/>
        <c:axId val="105263872"/>
        <c:axId val="0"/>
      </c:bar3DChart>
      <c:catAx>
        <c:axId val="104983552"/>
        <c:scaling>
          <c:orientation val="minMax"/>
        </c:scaling>
        <c:delete val="0"/>
        <c:axPos val="b"/>
        <c:numFmt formatCode="General" sourceLinked="1"/>
        <c:majorTickMark val="out"/>
        <c:minorTickMark val="cross"/>
        <c:tickLblPos val="nextTo"/>
        <c:spPr>
          <a:ln w="455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0" b="1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105263872"/>
        <c:crosses val="autoZero"/>
        <c:auto val="1"/>
        <c:lblAlgn val="ctr"/>
        <c:lblOffset val="100"/>
        <c:tickLblSkip val="1"/>
        <c:tickMarkSkip val="1"/>
        <c:noMultiLvlLbl val="1"/>
      </c:catAx>
      <c:valAx>
        <c:axId val="105263872"/>
        <c:scaling>
          <c:orientation val="minMax"/>
        </c:scaling>
        <c:delete val="1"/>
        <c:axPos val="l"/>
        <c:majorGridlines>
          <c:spPr>
            <a:ln w="455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crossAx val="104983552"/>
        <c:crosses val="autoZero"/>
        <c:crossBetween val="between"/>
      </c:valAx>
      <c:spPr>
        <a:noFill/>
        <a:ln w="28366">
          <a:noFill/>
        </a:ln>
      </c:spPr>
    </c:plotArea>
    <c:plotVisOnly val="1"/>
    <c:dispBlanksAs val="gap"/>
    <c:showDLblsOverMax val="1"/>
  </c:chart>
  <c:spPr>
    <a:noFill/>
    <a:ln>
      <a:noFill/>
    </a:ln>
  </c:spPr>
  <c:txPr>
    <a:bodyPr/>
    <a:lstStyle/>
    <a:p>
      <a:pPr>
        <a:defRPr sz="1725" b="1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2799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7D1197-9FD8-4FE2-97C2-CC152C0DE4A6}" type="datetimeFigureOut">
              <a:rPr lang="ru-RU" smtClean="0"/>
              <a:t>28.06.2019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5661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2799" y="645661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9A6CF1-C740-477A-88EA-E1C309378E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6398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799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CD5434-FE63-41DB-98C0-E65421650D0B}" type="datetimeFigureOut">
              <a:rPr lang="ru-RU" smtClean="0"/>
              <a:t>28.06.2019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665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45661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799" y="645661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39D61E-411D-4829-9873-72C8FC03B5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415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39D61E-411D-4829-9873-72C8FC03B5A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2168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EEACC-E7CE-4CAB-94F6-83261431BE53}" type="datetimeFigureOut">
              <a:rPr lang="ru-RU" smtClean="0"/>
              <a:t>28.06.2019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9D97-5111-4907-B3AE-828F7D44D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917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EEACC-E7CE-4CAB-94F6-83261431BE53}" type="datetimeFigureOut">
              <a:rPr lang="ru-RU" smtClean="0"/>
              <a:t>28.06.2019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9D97-5111-4907-B3AE-828F7D44D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9411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EEACC-E7CE-4CAB-94F6-83261431BE53}" type="datetimeFigureOut">
              <a:rPr lang="ru-RU" smtClean="0"/>
              <a:t>28.06.2019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9D97-5111-4907-B3AE-828F7D44D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5720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848600" cy="563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19200"/>
            <a:ext cx="8229600" cy="5181600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562725"/>
            <a:ext cx="1828800" cy="2286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6934200" y="6591300"/>
            <a:ext cx="1905000" cy="228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756025" y="6551613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fld id="{CF01DF7C-1181-415E-A8C8-0623D7E812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514898"/>
      </p:ext>
    </p:extLst>
  </p:cSld>
  <p:clrMapOvr>
    <a:masterClrMapping/>
  </p:clrMapOvr>
  <p:transition spd="slow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EEACC-E7CE-4CAB-94F6-83261431BE5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9D97-5111-4907-B3AE-828F7D44D5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90864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EEACC-E7CE-4CAB-94F6-83261431BE5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9D97-5111-4907-B3AE-828F7D44D5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802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EEACC-E7CE-4CAB-94F6-83261431BE5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9D97-5111-4907-B3AE-828F7D44D5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50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EEACC-E7CE-4CAB-94F6-83261431BE5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9D97-5111-4907-B3AE-828F7D44D5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8120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EEACC-E7CE-4CAB-94F6-83261431BE5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9D97-5111-4907-B3AE-828F7D44D5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750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EEACC-E7CE-4CAB-94F6-83261431BE5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9D97-5111-4907-B3AE-828F7D44D5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5636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EEACC-E7CE-4CAB-94F6-83261431BE5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9D97-5111-4907-B3AE-828F7D44D5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137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EEACC-E7CE-4CAB-94F6-83261431BE53}" type="datetimeFigureOut">
              <a:rPr lang="ru-RU" smtClean="0"/>
              <a:t>28.06.2019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9D97-5111-4907-B3AE-828F7D44D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9611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EEACC-E7CE-4CAB-94F6-83261431BE5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9D97-5111-4907-B3AE-828F7D44D5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8196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EEACC-E7CE-4CAB-94F6-83261431BE5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9D97-5111-4907-B3AE-828F7D44D5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9996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EEACC-E7CE-4CAB-94F6-83261431BE5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9D97-5111-4907-B3AE-828F7D44D5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6704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EEACC-E7CE-4CAB-94F6-83261431BE5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9D97-5111-4907-B3AE-828F7D44D5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8385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28601"/>
            <a:ext cx="7848600" cy="563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19200"/>
            <a:ext cx="8229600" cy="5181600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562725"/>
            <a:ext cx="1828800" cy="2286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6934200" y="6591300"/>
            <a:ext cx="1905000" cy="228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www.themegallery.com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756025" y="6551613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fld id="{CF01DF7C-1181-415E-A8C8-0623D7E8120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403866"/>
      </p:ext>
    </p:extLst>
  </p:cSld>
  <p:clrMapOvr>
    <a:masterClrMapping/>
  </p:clrMapOvr>
  <p:transition spd="slow"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1"/>
            <a:ext cx="7772400" cy="67710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6"/>
            <a:ext cx="6400800" cy="49244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027B1-F8FA-4600-BB19-E8B3220B0AF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9D626A-3344-4526-A8E7-D2FEBF7F95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0137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6225" y="118538"/>
            <a:ext cx="8591550" cy="307777"/>
          </a:xfrm>
        </p:spPr>
        <p:txBody>
          <a:bodyPr/>
          <a:lstStyle>
            <a:lvl1pPr>
              <a:defRPr sz="2000" b="1" i="0">
                <a:solidFill>
                  <a:srgbClr val="00A6EB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BEA6E-6F0B-4A85-9524-1DE5901069A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671022-AFF3-4271-85C2-92F8A15267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1634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6225" y="118538"/>
            <a:ext cx="8591550" cy="307777"/>
          </a:xfrm>
        </p:spPr>
        <p:txBody>
          <a:bodyPr/>
          <a:lstStyle>
            <a:lvl1pPr>
              <a:defRPr sz="2000" b="1" i="0">
                <a:solidFill>
                  <a:srgbClr val="00A6EB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6"/>
            <a:ext cx="3977640" cy="49244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6"/>
            <a:ext cx="3977640" cy="49244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AE481A-3FE7-4DD2-A3C6-7FB16960222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04F06-B03B-4B11-AE16-65D0B96DBD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6347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6225" y="118538"/>
            <a:ext cx="8591550" cy="307777"/>
          </a:xfrm>
        </p:spPr>
        <p:txBody>
          <a:bodyPr/>
          <a:lstStyle>
            <a:lvl1pPr>
              <a:defRPr sz="2000" b="1" i="0">
                <a:solidFill>
                  <a:srgbClr val="00A6EB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96DC3-593F-429D-BB98-3F0A5A9462B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45847F-6F74-4EBA-85F8-5FAC81ABEC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1427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3535BE-5C08-4E66-8FBD-70F551A0241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ECD97-60A0-45EB-9F67-3792BCC10D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576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EEACC-E7CE-4CAB-94F6-83261431BE53}" type="datetimeFigureOut">
              <a:rPr lang="ru-RU" smtClean="0"/>
              <a:t>28.06.2019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9D97-5111-4907-B3AE-828F7D44D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8905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67710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6"/>
            <a:ext cx="6400800" cy="49244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77523"/>
            <a:ext cx="2103438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2913B3-77B6-4160-99A2-ADE9E3C6CC3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08325" y="6377523"/>
            <a:ext cx="2927350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13759" y="6441019"/>
            <a:ext cx="206375" cy="1538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B1B0BA-6648-4764-8C6A-ECEA7D7CA4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6921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6225" y="118533"/>
            <a:ext cx="8591550" cy="67710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77523"/>
            <a:ext cx="2103438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53E27-A26E-4E97-936A-AC71350D1F3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08325" y="6377523"/>
            <a:ext cx="2927350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413759" y="6441019"/>
            <a:ext cx="206375" cy="1538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DD45A5-174B-4025-8E09-82CB11CBC4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3303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1"/>
            <a:ext cx="7772400" cy="67710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1"/>
            <a:ext cx="6400800" cy="49244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848F5F-E915-41ED-B2F4-2BB2323235F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E5881A-2D66-482D-AC7D-C35F358A84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82986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6225" y="118533"/>
            <a:ext cx="8591550" cy="307777"/>
          </a:xfrm>
        </p:spPr>
        <p:txBody>
          <a:bodyPr/>
          <a:lstStyle>
            <a:lvl1pPr>
              <a:defRPr sz="2000" b="1" i="0">
                <a:solidFill>
                  <a:srgbClr val="00A6EB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6FF6B-17C2-4156-BE75-3D3185459DB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A5CEF3-8444-4743-B01C-6D91EA583B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682029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6225" y="118533"/>
            <a:ext cx="8591550" cy="307777"/>
          </a:xfrm>
        </p:spPr>
        <p:txBody>
          <a:bodyPr/>
          <a:lstStyle>
            <a:lvl1pPr>
              <a:defRPr sz="2000" b="1" i="0">
                <a:solidFill>
                  <a:srgbClr val="00A6EB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9244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9244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B4A621-ED65-4D68-AA0C-7958FEC99A4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A2BB63-40DE-4FF5-8E34-E9E92EDCC4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3410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6225" y="118533"/>
            <a:ext cx="8591550" cy="307777"/>
          </a:xfrm>
        </p:spPr>
        <p:txBody>
          <a:bodyPr/>
          <a:lstStyle>
            <a:lvl1pPr>
              <a:defRPr sz="2000" b="1" i="0">
                <a:solidFill>
                  <a:srgbClr val="00A6EB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34F909-73D7-4259-8ECE-61B3A6C02CD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9B093-D88C-4F89-B0B4-E3AB1C4723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01786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2EF8A-B73B-4B6D-9FE2-629A2BA4574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CB296C-3DFA-4F2A-BE99-3A9333BA6E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22685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67710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1"/>
            <a:ext cx="6400800" cy="49244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77518"/>
            <a:ext cx="2103438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09A95A-4BBB-4C68-AED2-E45CF35D39A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08325" y="6377518"/>
            <a:ext cx="2927350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13751" y="6441018"/>
            <a:ext cx="206375" cy="1538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D7D7DD-51B4-49BE-8734-7A791F05FD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079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6225" y="118533"/>
            <a:ext cx="8591550" cy="67710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77518"/>
            <a:ext cx="2103438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17F9BF-2D2F-4F02-BB91-A11FEFAA41C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08325" y="6377518"/>
            <a:ext cx="2927350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413751" y="6441018"/>
            <a:ext cx="206375" cy="1538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F69CBC-8238-4F32-AB91-9E2659375C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024470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1"/>
            <a:ext cx="7772400" cy="67710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3"/>
            <a:ext cx="6400800" cy="49244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027B1-F8FA-4600-BB19-E8B3220B0AF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9D626A-3344-4526-A8E7-D2FEBF7F95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1734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EEACC-E7CE-4CAB-94F6-83261431BE53}" type="datetimeFigureOut">
              <a:rPr lang="ru-RU" smtClean="0"/>
              <a:t>28.06.2019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9D97-5111-4907-B3AE-828F7D44D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39022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6225" y="118536"/>
            <a:ext cx="8591550" cy="307777"/>
          </a:xfrm>
        </p:spPr>
        <p:txBody>
          <a:bodyPr/>
          <a:lstStyle>
            <a:lvl1pPr>
              <a:defRPr sz="2000" b="1" i="0">
                <a:solidFill>
                  <a:srgbClr val="00A6EB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BEA6E-6F0B-4A85-9524-1DE5901069A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671022-AFF3-4271-85C2-92F8A15267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4795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6225" y="118536"/>
            <a:ext cx="8591550" cy="307777"/>
          </a:xfrm>
        </p:spPr>
        <p:txBody>
          <a:bodyPr/>
          <a:lstStyle>
            <a:lvl1pPr>
              <a:defRPr sz="2000" b="1" i="0">
                <a:solidFill>
                  <a:srgbClr val="00A6EB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3"/>
            <a:ext cx="3977640" cy="49244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3"/>
            <a:ext cx="3977640" cy="49244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AE481A-3FE7-4DD2-A3C6-7FB16960222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04F06-B03B-4B11-AE16-65D0B96DBD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02463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6225" y="118536"/>
            <a:ext cx="8591550" cy="307777"/>
          </a:xfrm>
        </p:spPr>
        <p:txBody>
          <a:bodyPr/>
          <a:lstStyle>
            <a:lvl1pPr>
              <a:defRPr sz="2000" b="1" i="0">
                <a:solidFill>
                  <a:srgbClr val="00A6EB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96DC3-593F-429D-BB98-3F0A5A9462B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45847F-6F74-4EBA-85F8-5FAC81ABEC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858878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3535BE-5C08-4E66-8FBD-70F551A0241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ECD97-60A0-45EB-9F67-3792BCC10D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92479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67710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3"/>
            <a:ext cx="6400800" cy="49244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77521"/>
            <a:ext cx="2103438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2913B3-77B6-4160-99A2-ADE9E3C6CC3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08325" y="6377521"/>
            <a:ext cx="2927350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13755" y="6441019"/>
            <a:ext cx="206375" cy="1538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B1B0BA-6648-4764-8C6A-ECEA7D7CA4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53603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99979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2119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90267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32236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381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EEACC-E7CE-4CAB-94F6-83261431BE53}" type="datetimeFigureOut">
              <a:rPr lang="ru-RU" smtClean="0"/>
              <a:t>28.06.2019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9D97-5111-4907-B3AE-828F7D44D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6095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21775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14128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72446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4484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44504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101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26011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77361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07804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425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EEACC-E7CE-4CAB-94F6-83261431BE53}" type="datetimeFigureOut">
              <a:rPr lang="ru-RU" smtClean="0"/>
              <a:t>28.06.2019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9D97-5111-4907-B3AE-828F7D44D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6231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26127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02812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83664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32150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60683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90344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43532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393E9-F8A7-40E3-9B88-BC8A0874758E}" type="datetimeFigureOut">
              <a:rPr lang="ru-RU">
                <a:solidFill>
                  <a:prstClr val="black">
                    <a:shade val="50000"/>
                  </a:prstClr>
                </a:solidFill>
              </a:rPr>
              <a:pPr>
                <a:defRPr/>
              </a:pPr>
              <a:t>28.06.2019</a:t>
            </a:fld>
            <a:endParaRPr lang="ru-RU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ECB993-9AE7-4D37-9A4F-1DEA1A79FF8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58645574"/>
      </p:ext>
    </p:extLst>
  </p:cSld>
  <p:clrMapOvr>
    <a:masterClrMapping/>
  </p:clrMapOvr>
  <p:transition spd="slow">
    <p:wipe dir="d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697A1-5C4F-4358-BC10-E8B1D53089A9}" type="datetimeFigureOut">
              <a:rPr lang="ru-RU">
                <a:solidFill>
                  <a:prstClr val="black">
                    <a:shade val="50000"/>
                  </a:prstClr>
                </a:solidFill>
              </a:rPr>
              <a:pPr>
                <a:defRPr/>
              </a:pPr>
              <a:t>28.06.2019</a:t>
            </a:fld>
            <a:endParaRPr lang="ru-RU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BB309C-AACE-4F5A-AA93-ADDAA3CF26C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99301138"/>
      </p:ext>
    </p:extLst>
  </p:cSld>
  <p:clrMapOvr>
    <a:masterClrMapping/>
  </p:clrMapOvr>
  <p:transition spd="slow">
    <p:wipe dir="d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01E5D-996B-441F-8970-BF2C2DCA6B80}" type="datetimeFigureOut">
              <a:rPr lang="ru-RU">
                <a:solidFill>
                  <a:prstClr val="black">
                    <a:shade val="50000"/>
                  </a:prstClr>
                </a:solidFill>
              </a:rPr>
              <a:pPr>
                <a:defRPr/>
              </a:pPr>
              <a:t>28.06.2019</a:t>
            </a:fld>
            <a:endParaRPr lang="ru-RU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71674-8B32-4808-9A77-BDA6A9AD8FB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4648988"/>
      </p:ext>
    </p:extLst>
  </p:cSld>
  <p:clrMapOvr>
    <a:masterClrMapping/>
  </p:clrMapOvr>
  <p:transition spd="slow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EEACC-E7CE-4CAB-94F6-83261431BE53}" type="datetimeFigureOut">
              <a:rPr lang="ru-RU" smtClean="0"/>
              <a:t>28.06.2019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9D97-5111-4907-B3AE-828F7D44D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16470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44151-B7D0-4C3A-B754-92D18F1BC138}" type="datetimeFigureOut">
              <a:rPr lang="ru-RU">
                <a:solidFill>
                  <a:prstClr val="black">
                    <a:shade val="50000"/>
                  </a:prstClr>
                </a:solidFill>
              </a:rPr>
              <a:pPr>
                <a:defRPr/>
              </a:pPr>
              <a:t>28.06.2019</a:t>
            </a:fld>
            <a:endParaRPr lang="ru-RU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1EA356-82EA-43F5-90E6-9B02318A888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66787662"/>
      </p:ext>
    </p:extLst>
  </p:cSld>
  <p:clrMapOvr>
    <a:masterClrMapping/>
  </p:clrMapOvr>
  <p:transition spd="slow">
    <p:wipe dir="d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94FC5D-6D51-4433-A932-7014615D61FD}" type="datetimeFigureOut">
              <a:rPr lang="ru-RU">
                <a:solidFill>
                  <a:prstClr val="black">
                    <a:shade val="50000"/>
                  </a:prstClr>
                </a:solidFill>
              </a:rPr>
              <a:pPr>
                <a:defRPr/>
              </a:pPr>
              <a:t>28.06.2019</a:t>
            </a:fld>
            <a:endParaRPr lang="ru-RU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05A92A-73B4-41F4-B637-5C7155232DF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0439097"/>
      </p:ext>
    </p:extLst>
  </p:cSld>
  <p:clrMapOvr>
    <a:masterClrMapping/>
  </p:clrMapOvr>
  <p:transition spd="slow">
    <p:wipe dir="d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D244C6-7351-47F2-9F4A-BC075E3B153B}" type="datetimeFigureOut">
              <a:rPr lang="ru-RU">
                <a:solidFill>
                  <a:prstClr val="black">
                    <a:shade val="50000"/>
                  </a:prstClr>
                </a:solidFill>
              </a:rPr>
              <a:pPr>
                <a:defRPr/>
              </a:pPr>
              <a:t>28.06.2019</a:t>
            </a:fld>
            <a:endParaRPr lang="ru-RU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FA738-03AA-47E9-B49D-25CA810E74A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00336445"/>
      </p:ext>
    </p:extLst>
  </p:cSld>
  <p:clrMapOvr>
    <a:masterClrMapping/>
  </p:clrMapOvr>
  <p:transition spd="slow">
    <p:wipe dir="d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55CF4-EC8F-49C2-B57B-1B0DD751699D}" type="datetimeFigureOut">
              <a:rPr lang="ru-RU">
                <a:solidFill>
                  <a:prstClr val="black">
                    <a:shade val="50000"/>
                  </a:prstClr>
                </a:solidFill>
              </a:rPr>
              <a:pPr>
                <a:defRPr/>
              </a:pPr>
              <a:t>28.06.2019</a:t>
            </a:fld>
            <a:endParaRPr lang="ru-RU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1993A9-6995-4645-9F79-03D0871AE12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67906815"/>
      </p:ext>
    </p:extLst>
  </p:cSld>
  <p:clrMapOvr>
    <a:masterClrMapping/>
  </p:clrMapOvr>
  <p:transition spd="slow">
    <p:wipe dir="d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92C3F1-3069-4C9A-8C1A-B2EE104A3DC1}" type="datetimeFigureOut">
              <a:rPr lang="ru-RU">
                <a:solidFill>
                  <a:prstClr val="black">
                    <a:shade val="50000"/>
                  </a:prstClr>
                </a:solidFill>
              </a:rPr>
              <a:pPr>
                <a:defRPr/>
              </a:pPr>
              <a:t>28.06.2019</a:t>
            </a:fld>
            <a:endParaRPr lang="ru-RU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52C834-1327-4B15-8BB7-ADFAE0132B1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16374945"/>
      </p:ext>
    </p:extLst>
  </p:cSld>
  <p:clrMapOvr>
    <a:masterClrMapping/>
  </p:clrMapOvr>
  <p:transition spd="slow">
    <p:wipe dir="d"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3651CD-0BC8-4704-BA40-B19839BAEDD2}" type="datetimeFigureOut">
              <a:rPr lang="ru-RU">
                <a:solidFill>
                  <a:prstClr val="black">
                    <a:shade val="50000"/>
                  </a:prstClr>
                </a:solidFill>
              </a:rPr>
              <a:pPr>
                <a:defRPr/>
              </a:pPr>
              <a:t>28.06.2019</a:t>
            </a:fld>
            <a:endParaRPr lang="ru-RU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2AF619-7193-437F-835C-458EC5F113F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90556803"/>
      </p:ext>
    </p:extLst>
  </p:cSld>
  <p:clrMapOvr>
    <a:masterClrMapping/>
  </p:clrMapOvr>
  <p:transition spd="slow">
    <p:wipe dir="d"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298137-EBF7-45F2-A311-05FB13B28F21}" type="datetimeFigureOut">
              <a:rPr lang="ru-RU">
                <a:solidFill>
                  <a:prstClr val="black">
                    <a:shade val="50000"/>
                  </a:prstClr>
                </a:solidFill>
              </a:rPr>
              <a:pPr>
                <a:defRPr/>
              </a:pPr>
              <a:t>28.06.2019</a:t>
            </a:fld>
            <a:endParaRPr lang="ru-RU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F2479-55CC-4757-96F2-85D928FB761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27016348"/>
      </p:ext>
    </p:extLst>
  </p:cSld>
  <p:clrMapOvr>
    <a:masterClrMapping/>
  </p:clrMapOvr>
  <p:transition spd="slow">
    <p:wipe dir="d"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54022-C813-45CA-A465-E3E5EE40257D}" type="datetimeFigureOut">
              <a:rPr lang="ru-RU">
                <a:solidFill>
                  <a:prstClr val="black">
                    <a:shade val="50000"/>
                  </a:prstClr>
                </a:solidFill>
              </a:rPr>
              <a:pPr>
                <a:defRPr/>
              </a:pPr>
              <a:t>28.06.2019</a:t>
            </a:fld>
            <a:endParaRPr lang="ru-RU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54F6CA-724D-4454-8AC6-8B80DE04668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05529896"/>
      </p:ext>
    </p:extLst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EEACC-E7CE-4CAB-94F6-83261431BE53}" type="datetimeFigureOut">
              <a:rPr lang="ru-RU" smtClean="0"/>
              <a:t>28.06.2019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9D97-5111-4907-B3AE-828F7D44D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946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EEACC-E7CE-4CAB-94F6-83261431BE53}" type="datetimeFigureOut">
              <a:rPr lang="ru-RU" smtClean="0"/>
              <a:t>28.06.2019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D9D97-5111-4907-B3AE-828F7D44D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240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28.xml"/><Relationship Id="rId9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6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35.xml"/><Relationship Id="rId9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41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5" Type="http://schemas.openxmlformats.org/officeDocument/2006/relationships/slideLayout" Target="../slideLayouts/slideLayout43.xml"/><Relationship Id="rId4" Type="http://schemas.openxmlformats.org/officeDocument/2006/relationships/slideLayout" Target="../slideLayouts/slideLayout42.xml"/><Relationship Id="rId9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4EEACC-E7CE-4CAB-94F6-83261431BE53}" type="datetimeFigureOut">
              <a:rPr lang="ru-RU" smtClean="0"/>
              <a:t>28.06.2019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AD9D97-5111-4907-B3AE-828F7D44D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160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4EEACC-E7CE-4CAB-94F6-83261431BE5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AD9D97-5111-4907-B3AE-828F7D44D5F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643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bk object 16"/>
          <p:cNvSpPr>
            <a:spLocks noChangeArrowheads="1"/>
          </p:cNvSpPr>
          <p:nvPr/>
        </p:nvSpPr>
        <p:spPr bwMode="auto">
          <a:xfrm>
            <a:off x="3175" y="897467"/>
            <a:ext cx="9137650" cy="270933"/>
          </a:xfrm>
          <a:prstGeom prst="rect">
            <a:avLst/>
          </a:prstGeom>
          <a:blipFill dpi="0" rotWithShape="1">
            <a:blip r:embed="rId9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27" name="bk object 17"/>
          <p:cNvSpPr>
            <a:spLocks/>
          </p:cNvSpPr>
          <p:nvPr/>
        </p:nvSpPr>
        <p:spPr bwMode="auto">
          <a:xfrm>
            <a:off x="3175" y="1092200"/>
            <a:ext cx="9140825" cy="0"/>
          </a:xfrm>
          <a:custGeom>
            <a:avLst/>
            <a:gdLst>
              <a:gd name="T0" fmla="*/ 0 w 9141460"/>
              <a:gd name="T1" fmla="*/ 9139445 w 9141460"/>
              <a:gd name="T2" fmla="*/ 0 60000 65536"/>
              <a:gd name="T3" fmla="*/ 0 60000 6553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0" t="0" r="r" b="b"/>
            <a:pathLst>
              <a:path w="9141460">
                <a:moveTo>
                  <a:pt x="0" y="0"/>
                </a:moveTo>
                <a:lnTo>
                  <a:pt x="9141350" y="0"/>
                </a:lnTo>
              </a:path>
            </a:pathLst>
          </a:custGeom>
          <a:noFill/>
          <a:ln w="38100">
            <a:solidFill>
              <a:srgbClr val="70A0D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8" name="bk object 18"/>
          <p:cNvSpPr>
            <a:spLocks noChangeArrowheads="1"/>
          </p:cNvSpPr>
          <p:nvPr/>
        </p:nvSpPr>
        <p:spPr bwMode="auto">
          <a:xfrm>
            <a:off x="558802" y="95251"/>
            <a:ext cx="1655763" cy="850900"/>
          </a:xfrm>
          <a:prstGeom prst="rect">
            <a:avLst/>
          </a:prstGeom>
          <a:blipFill dpi="0" rotWithShape="1">
            <a:blip r:embed="rId10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29" name="Holder 2"/>
          <p:cNvSpPr>
            <a:spLocks noGrp="1"/>
          </p:cNvSpPr>
          <p:nvPr>
            <p:ph type="title"/>
          </p:nvPr>
        </p:nvSpPr>
        <p:spPr bwMode="auto">
          <a:xfrm>
            <a:off x="276225" y="118533"/>
            <a:ext cx="8591550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1030" name="Holder 3"/>
          <p:cNvSpPr>
            <a:spLocks noGrp="1"/>
          </p:cNvSpPr>
          <p:nvPr>
            <p:ph type="body" idx="1"/>
          </p:nvPr>
        </p:nvSpPr>
        <p:spPr bwMode="auto">
          <a:xfrm>
            <a:off x="188915" y="2573873"/>
            <a:ext cx="4103687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325" y="6377523"/>
            <a:ext cx="292735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523"/>
            <a:ext cx="210343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D02D6CE-4454-47F7-9E8B-2076D4992C4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413759" y="6441019"/>
            <a:ext cx="206375" cy="15388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lnSpc>
                <a:spcPts val="1238"/>
              </a:lnSpc>
              <a:defRPr sz="1200">
                <a:solidFill>
                  <a:srgbClr val="888888"/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59C73B7-3FCF-499A-8546-F9F139BF460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6533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bk object 16"/>
          <p:cNvSpPr>
            <a:spLocks noChangeArrowheads="1"/>
          </p:cNvSpPr>
          <p:nvPr/>
        </p:nvSpPr>
        <p:spPr bwMode="auto">
          <a:xfrm>
            <a:off x="3175" y="897467"/>
            <a:ext cx="9137650" cy="270933"/>
          </a:xfrm>
          <a:prstGeom prst="rect">
            <a:avLst/>
          </a:prstGeom>
          <a:blipFill dpi="0" rotWithShape="1">
            <a:blip r:embed="rId9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27" name="bk object 17"/>
          <p:cNvSpPr>
            <a:spLocks/>
          </p:cNvSpPr>
          <p:nvPr/>
        </p:nvSpPr>
        <p:spPr bwMode="auto">
          <a:xfrm>
            <a:off x="3175" y="1092200"/>
            <a:ext cx="9140825" cy="0"/>
          </a:xfrm>
          <a:custGeom>
            <a:avLst/>
            <a:gdLst>
              <a:gd name="T0" fmla="*/ 0 w 9141460"/>
              <a:gd name="T1" fmla="*/ 9139445 w 9141460"/>
              <a:gd name="T2" fmla="*/ 0 60000 65536"/>
              <a:gd name="T3" fmla="*/ 0 60000 6553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0" t="0" r="r" b="b"/>
            <a:pathLst>
              <a:path w="9141460">
                <a:moveTo>
                  <a:pt x="0" y="0"/>
                </a:moveTo>
                <a:lnTo>
                  <a:pt x="9141350" y="0"/>
                </a:lnTo>
              </a:path>
            </a:pathLst>
          </a:custGeom>
          <a:noFill/>
          <a:ln w="38100">
            <a:solidFill>
              <a:srgbClr val="70A0D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8" name="bk object 18"/>
          <p:cNvSpPr>
            <a:spLocks noChangeArrowheads="1"/>
          </p:cNvSpPr>
          <p:nvPr/>
        </p:nvSpPr>
        <p:spPr bwMode="auto">
          <a:xfrm>
            <a:off x="558801" y="95251"/>
            <a:ext cx="1655763" cy="850900"/>
          </a:xfrm>
          <a:prstGeom prst="rect">
            <a:avLst/>
          </a:prstGeom>
          <a:blipFill dpi="0" rotWithShape="1">
            <a:blip r:embed="rId10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29" name="Holder 2"/>
          <p:cNvSpPr>
            <a:spLocks noGrp="1"/>
          </p:cNvSpPr>
          <p:nvPr>
            <p:ph type="title"/>
          </p:nvPr>
        </p:nvSpPr>
        <p:spPr bwMode="auto">
          <a:xfrm>
            <a:off x="276225" y="118533"/>
            <a:ext cx="8591550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1030" name="Holder 3"/>
          <p:cNvSpPr>
            <a:spLocks noGrp="1"/>
          </p:cNvSpPr>
          <p:nvPr>
            <p:ph type="body" idx="1"/>
          </p:nvPr>
        </p:nvSpPr>
        <p:spPr bwMode="auto">
          <a:xfrm>
            <a:off x="188914" y="2573867"/>
            <a:ext cx="4103687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325" y="6377518"/>
            <a:ext cx="292735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518"/>
            <a:ext cx="210343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9885F3B-6000-49C7-B96F-9A2F151FD30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413751" y="6441018"/>
            <a:ext cx="206375" cy="15388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lnSpc>
                <a:spcPts val="1238"/>
              </a:lnSpc>
              <a:defRPr sz="1200">
                <a:solidFill>
                  <a:srgbClr val="888888"/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95B70C4-7717-44B8-B634-581C21EEC72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8468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bk object 16"/>
          <p:cNvSpPr>
            <a:spLocks noChangeArrowheads="1"/>
          </p:cNvSpPr>
          <p:nvPr/>
        </p:nvSpPr>
        <p:spPr bwMode="auto">
          <a:xfrm>
            <a:off x="3175" y="897467"/>
            <a:ext cx="9137650" cy="270933"/>
          </a:xfrm>
          <a:prstGeom prst="rect">
            <a:avLst/>
          </a:prstGeom>
          <a:blipFill dpi="0" rotWithShape="1">
            <a:blip r:embed="rId8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27" name="bk object 17"/>
          <p:cNvSpPr>
            <a:spLocks/>
          </p:cNvSpPr>
          <p:nvPr/>
        </p:nvSpPr>
        <p:spPr bwMode="auto">
          <a:xfrm>
            <a:off x="3175" y="1092200"/>
            <a:ext cx="9140825" cy="0"/>
          </a:xfrm>
          <a:custGeom>
            <a:avLst/>
            <a:gdLst>
              <a:gd name="T0" fmla="*/ 0 w 9141460"/>
              <a:gd name="T1" fmla="*/ 9139445 w 9141460"/>
              <a:gd name="T2" fmla="*/ 0 60000 65536"/>
              <a:gd name="T3" fmla="*/ 0 60000 6553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0" t="0" r="r" b="b"/>
            <a:pathLst>
              <a:path w="9141460">
                <a:moveTo>
                  <a:pt x="0" y="0"/>
                </a:moveTo>
                <a:lnTo>
                  <a:pt x="9141350" y="0"/>
                </a:lnTo>
              </a:path>
            </a:pathLst>
          </a:custGeom>
          <a:noFill/>
          <a:ln w="38100">
            <a:solidFill>
              <a:srgbClr val="70A0D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8" name="bk object 18"/>
          <p:cNvSpPr>
            <a:spLocks noChangeArrowheads="1"/>
          </p:cNvSpPr>
          <p:nvPr/>
        </p:nvSpPr>
        <p:spPr bwMode="auto">
          <a:xfrm>
            <a:off x="558802" y="95251"/>
            <a:ext cx="1655763" cy="850900"/>
          </a:xfrm>
          <a:prstGeom prst="rect">
            <a:avLst/>
          </a:prstGeom>
          <a:blipFill dpi="0" rotWithShape="1">
            <a:blip r:embed="rId9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29" name="Holder 2"/>
          <p:cNvSpPr>
            <a:spLocks noGrp="1"/>
          </p:cNvSpPr>
          <p:nvPr>
            <p:ph type="title"/>
          </p:nvPr>
        </p:nvSpPr>
        <p:spPr bwMode="auto">
          <a:xfrm>
            <a:off x="276225" y="118533"/>
            <a:ext cx="8591550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1030" name="Holder 3"/>
          <p:cNvSpPr>
            <a:spLocks noGrp="1"/>
          </p:cNvSpPr>
          <p:nvPr>
            <p:ph type="body" idx="1"/>
          </p:nvPr>
        </p:nvSpPr>
        <p:spPr bwMode="auto">
          <a:xfrm>
            <a:off x="188915" y="2573870"/>
            <a:ext cx="4103687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325" y="6377521"/>
            <a:ext cx="292735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521"/>
            <a:ext cx="210343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D02D6CE-4454-47F7-9E8B-2076D4992C4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413755" y="6441019"/>
            <a:ext cx="206375" cy="15388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lnSpc>
                <a:spcPts val="1238"/>
              </a:lnSpc>
              <a:defRPr sz="1200">
                <a:solidFill>
                  <a:srgbClr val="888888"/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59C73B7-3FCF-499A-8546-F9F139BF460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37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731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28.06.2019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081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A34F448-86AA-4220-9D44-8AFB180AE965}" type="datetimeFigureOut">
              <a:rPr lang="ru-RU">
                <a:solidFill>
                  <a:prstClr val="black">
                    <a:shade val="50000"/>
                  </a:prstClr>
                </a:solidFill>
              </a:rPr>
              <a:pPr>
                <a:defRPr/>
              </a:pPr>
              <a:t>28.06.2019</a:t>
            </a:fld>
            <a:endParaRPr lang="ru-RU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F5B58F1-1CDB-42AE-B999-D72137B9925B}" type="slidenum">
              <a:rPr lang="ru-RU" alt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491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transition spd="slow">
    <p:wipe dir="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png"/><Relationship Id="rId7" Type="http://schemas.openxmlformats.org/officeDocument/2006/relationships/image" Target="../media/image40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68.xml"/><Relationship Id="rId4" Type="http://schemas.openxmlformats.org/officeDocument/2006/relationships/image" Target="../media/image62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63.png"/><Relationship Id="rId7" Type="http://schemas.openxmlformats.org/officeDocument/2006/relationships/image" Target="../media/image6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65.png"/><Relationship Id="rId4" Type="http://schemas.openxmlformats.org/officeDocument/2006/relationships/image" Target="../media/image6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jpeg"/><Relationship Id="rId7" Type="http://schemas.openxmlformats.org/officeDocument/2006/relationships/image" Target="../media/image80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jpeg"/><Relationship Id="rId3" Type="http://schemas.openxmlformats.org/officeDocument/2006/relationships/image" Target="../media/image90.jpeg"/><Relationship Id="rId7" Type="http://schemas.openxmlformats.org/officeDocument/2006/relationships/image" Target="../media/image9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png"/><Relationship Id="rId5" Type="http://schemas.openxmlformats.org/officeDocument/2006/relationships/image" Target="../media/image92.jpeg"/><Relationship Id="rId4" Type="http://schemas.openxmlformats.org/officeDocument/2006/relationships/image" Target="../media/image91.jpeg"/><Relationship Id="rId9" Type="http://schemas.openxmlformats.org/officeDocument/2006/relationships/image" Target="../media/image9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microsoft.com/office/2007/relationships/hdphoto" Target="../media/hdphoto4.wdp"/><Relationship Id="rId3" Type="http://schemas.openxmlformats.org/officeDocument/2006/relationships/image" Target="../media/image16.jpeg"/><Relationship Id="rId7" Type="http://schemas.openxmlformats.org/officeDocument/2006/relationships/image" Target="../media/image19.jpe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8.jpeg"/><Relationship Id="rId11" Type="http://schemas.openxmlformats.org/officeDocument/2006/relationships/image" Target="../media/image23.png"/><Relationship Id="rId5" Type="http://schemas.microsoft.com/office/2007/relationships/hdphoto" Target="../media/hdphoto3.wdp"/><Relationship Id="rId10" Type="http://schemas.openxmlformats.org/officeDocument/2006/relationships/image" Target="../media/image22.png"/><Relationship Id="rId4" Type="http://schemas.openxmlformats.org/officeDocument/2006/relationships/image" Target="../media/image17.png"/><Relationship Id="rId9" Type="http://schemas.openxmlformats.org/officeDocument/2006/relationships/image" Target="../media/image21.png"/><Relationship Id="rId1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3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D:\Рабочий стол\Безимени-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60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dpo-ilm.ru/media/uploads/%D0%9D%D0%BE%D0%B2%D0%BE%D1%81%D1%82%D0%B8/%D0%A0%D0%90%D0%9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1395" y="836712"/>
            <a:ext cx="1886779" cy="1896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255568" y="2204864"/>
            <a:ext cx="3888432" cy="3818051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МАОУ «Гимназия №1»</a:t>
            </a:r>
            <a:b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</a:b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городского округа город Стерлитамак Республика Башкортостан </a:t>
            </a:r>
            <a:b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</a:b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как </a:t>
            </a:r>
            <a:r>
              <a:rPr lang="ru-RU" sz="2800" b="1" dirty="0" smtClean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базовая школа РАН</a:t>
            </a:r>
            <a:endParaRPr lang="ru-RU" sz="2800" b="1" dirty="0">
              <a:ln w="10541" cmpd="sng">
                <a:noFill/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1914" y="5573066"/>
            <a:ext cx="7776864" cy="3099757"/>
          </a:xfrm>
        </p:spPr>
        <p:txBody>
          <a:bodyPr>
            <a:normAutofit/>
          </a:bodyPr>
          <a:lstStyle/>
          <a:p>
            <a:pPr algn="r"/>
            <a:r>
              <a:rPr lang="ru-RU" sz="2200" b="1" dirty="0" err="1" smtClean="0">
                <a:solidFill>
                  <a:srgbClr val="006C31"/>
                </a:solidFill>
                <a:latin typeface="+mj-lt"/>
                <a:cs typeface="Times New Roman" panose="02020603050405020304" pitchFamily="18" charset="0"/>
              </a:rPr>
              <a:t>Тажиев</a:t>
            </a:r>
            <a:r>
              <a:rPr lang="ru-RU" sz="2200" b="1" dirty="0" smtClean="0">
                <a:solidFill>
                  <a:srgbClr val="006C31"/>
                </a:solidFill>
                <a:latin typeface="+mj-lt"/>
                <a:cs typeface="Times New Roman" panose="02020603050405020304" pitchFamily="18" charset="0"/>
              </a:rPr>
              <a:t> Риф </a:t>
            </a:r>
            <a:r>
              <a:rPr lang="ru-RU" sz="2200" b="1" dirty="0" err="1" smtClean="0">
                <a:solidFill>
                  <a:srgbClr val="006C31"/>
                </a:solidFill>
                <a:latin typeface="+mj-lt"/>
                <a:cs typeface="Times New Roman" panose="02020603050405020304" pitchFamily="18" charset="0"/>
              </a:rPr>
              <a:t>Рахимович</a:t>
            </a:r>
            <a:r>
              <a:rPr lang="ru-RU" sz="2200" b="1" dirty="0" smtClean="0">
                <a:solidFill>
                  <a:srgbClr val="006C31"/>
                </a:solidFill>
                <a:latin typeface="+mj-lt"/>
                <a:cs typeface="Times New Roman" panose="02020603050405020304" pitchFamily="18" charset="0"/>
              </a:rPr>
              <a:t>, </a:t>
            </a:r>
          </a:p>
          <a:p>
            <a:pPr algn="r"/>
            <a:r>
              <a:rPr lang="ru-RU" sz="2200" b="1" dirty="0">
                <a:solidFill>
                  <a:srgbClr val="006C31"/>
                </a:solidFill>
                <a:latin typeface="+mj-lt"/>
                <a:cs typeface="Times New Roman" panose="02020603050405020304" pitchFamily="18" charset="0"/>
              </a:rPr>
              <a:t>д</a:t>
            </a:r>
            <a:r>
              <a:rPr lang="ru-RU" sz="2200" b="1" dirty="0" smtClean="0">
                <a:solidFill>
                  <a:srgbClr val="006C31"/>
                </a:solidFill>
                <a:latin typeface="+mj-lt"/>
                <a:cs typeface="Times New Roman" panose="02020603050405020304" pitchFamily="18" charset="0"/>
              </a:rPr>
              <a:t>иректор МАОУ «Гимназия №1», </a:t>
            </a:r>
          </a:p>
          <a:p>
            <a:pPr algn="r"/>
            <a:r>
              <a:rPr lang="ru-RU" sz="2200" b="1" dirty="0">
                <a:solidFill>
                  <a:srgbClr val="006C31"/>
                </a:solidFill>
                <a:latin typeface="+mj-lt"/>
                <a:cs typeface="Times New Roman" panose="02020603050405020304" pitchFamily="18" charset="0"/>
              </a:rPr>
              <a:t>з</a:t>
            </a:r>
            <a:r>
              <a:rPr lang="ru-RU" sz="2200" b="1" dirty="0" smtClean="0">
                <a:solidFill>
                  <a:srgbClr val="006C31"/>
                </a:solidFill>
                <a:latin typeface="+mj-lt"/>
                <a:cs typeface="Times New Roman" panose="02020603050405020304" pitchFamily="18" charset="0"/>
              </a:rPr>
              <a:t>аслуженный учитель РФ и РБ</a:t>
            </a:r>
            <a:endParaRPr lang="ru-RU" sz="2200" b="1" dirty="0">
              <a:solidFill>
                <a:srgbClr val="006C31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5363" name="Picture 3" descr="D:\Эля\картинки\баннер\логотип 25 лет\Рисунок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960563"/>
            <a:ext cx="1659315" cy="164832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586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8" name="Picture 4" descr="G:\вперед\IMG-20190622-WA002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85" t="10515" r="38537" b="8689"/>
          <a:stretch/>
        </p:blipFill>
        <p:spPr bwMode="auto">
          <a:xfrm>
            <a:off x="2423307" y="2684206"/>
            <a:ext cx="3372829" cy="35708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G:\вперед\zHfuxxVpxUw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9" t="16445" r="6556" b="17489"/>
          <a:stretch/>
        </p:blipFill>
        <p:spPr bwMode="auto">
          <a:xfrm>
            <a:off x="0" y="3176880"/>
            <a:ext cx="2609899" cy="36262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G:\вперед\6FdnCpJq4T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33" t="7576" r="18759" b="8846"/>
          <a:stretch/>
        </p:blipFill>
        <p:spPr bwMode="auto">
          <a:xfrm>
            <a:off x="5530986" y="4218089"/>
            <a:ext cx="3613014" cy="25850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4923" y="764704"/>
            <a:ext cx="779780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+mj-lt"/>
                <a:cs typeface="Times New Roman" pitchFamily="18" charset="0"/>
              </a:rPr>
              <a:t>Победитель</a:t>
            </a:r>
          </a:p>
          <a:p>
            <a:pPr algn="ctr"/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+mj-lt"/>
                <a:cs typeface="Times New Roman" pitchFamily="18" charset="0"/>
              </a:rPr>
              <a:t> Всероссийской спортивно- образовательной игры «Защитники, вперед!» </a:t>
            </a:r>
          </a:p>
          <a:p>
            <a:pPr algn="ctr"/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+mj-lt"/>
                <a:cs typeface="Times New Roman" pitchFamily="18" charset="0"/>
              </a:rPr>
              <a:t>(ВДЦ «Орленок» город Туапсе, 2019)</a:t>
            </a:r>
            <a:endParaRPr lang="ru-RU" sz="28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+mj-lt"/>
              <a:cs typeface="Times New Roman" pitchFamily="18" charset="0"/>
            </a:endParaRPr>
          </a:p>
        </p:txBody>
      </p:sp>
      <p:pic>
        <p:nvPicPr>
          <p:cNvPr id="9218" name="Picture 2" descr="http://dop.68edu.ru/wp-content/uploads/2019/04/Logotip-Zashhitniki-vpered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945395"/>
            <a:ext cx="2195736" cy="219573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728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71" name="Заголовок 1"/>
          <p:cNvSpPr>
            <a:spLocks noGrp="1"/>
          </p:cNvSpPr>
          <p:nvPr>
            <p:ph type="title"/>
          </p:nvPr>
        </p:nvSpPr>
        <p:spPr>
          <a:xfrm>
            <a:off x="535" y="1196752"/>
            <a:ext cx="8839200" cy="7894469"/>
          </a:xfrm>
        </p:spPr>
        <p:txBody>
          <a:bodyPr/>
          <a:lstStyle/>
          <a:p>
            <a:r>
              <a:rPr lang="ru-RU" sz="3600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1 место в городе – Всероссийская олимпиада школьников</a:t>
            </a:r>
            <a:r>
              <a:rPr lang="ru-RU" sz="800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      </a:t>
            </a:r>
            <a:br>
              <a:rPr lang="ru-RU" sz="800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</a:br>
            <a:r>
              <a:rPr lang="ru-RU" sz="900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     </a:t>
            </a:r>
            <a:r>
              <a:rPr lang="ru-RU" sz="3600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</a:br>
            <a:r>
              <a:rPr lang="ru-RU" sz="3600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      </a:t>
            </a:r>
            <a:br>
              <a:rPr lang="ru-RU" sz="3600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</a:br>
            <a:r>
              <a:rPr lang="ru-RU" sz="3600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   </a:t>
            </a:r>
            <a:r>
              <a:rPr lang="ru-RU" sz="3600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1 место в городе – олимпиады                  на Кубок </a:t>
            </a:r>
            <a:r>
              <a:rPr lang="ru-RU" sz="3600" dirty="0" err="1">
                <a:solidFill>
                  <a:srgbClr val="C00000"/>
                </a:solidFill>
                <a:latin typeface="+mj-lt"/>
                <a:cs typeface="Times New Roman" pitchFamily="18" charset="0"/>
              </a:rPr>
              <a:t>им.Ю.А.Гагарина</a:t>
            </a:r>
            <a:r>
              <a:rPr lang="ru-RU" sz="3600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</a:br>
            <a:r>
              <a: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b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600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1 место в городе – </a:t>
            </a:r>
            <a:br>
              <a:rPr lang="ru-RU" sz="3600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</a:br>
            <a:r>
              <a:rPr lang="ru-RU" sz="3600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научно-исследовательская </a:t>
            </a:r>
            <a:br>
              <a:rPr lang="ru-RU" sz="3600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</a:br>
            <a:r>
              <a:rPr lang="ru-RU" sz="3600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деятельность</a:t>
            </a:r>
            <a:br>
              <a:rPr lang="ru-RU" sz="3600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</a:b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b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74" name="Picture 2" descr="ÐÐ°ÑÑÐ¸Ð½ÐºÐ¸ Ð¿Ð¾ Ð·Ð°Ð¿ÑÐ¾ÑÑ Ð³Ð°Ð»Ð¾ÑÐºÐ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27458"/>
            <a:ext cx="838200" cy="1085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5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4900" y="987053"/>
            <a:ext cx="1197581" cy="1277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6" name="Picture 2" descr="ÐÐ°ÑÑÐ¸Ð½ÐºÐ¸ Ð¿Ð¾ Ð·Ð°Ð¿ÑÐ¾ÑÑ Ð³Ð°Ð»Ð¾ÑÐºÐ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889249"/>
            <a:ext cx="838200" cy="1085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7" name="Picture 2" descr="ÐÐ°ÑÑÐ¸Ð½ÐºÐ¸ Ð¿Ð¾ Ð·Ð°Ð¿ÑÐ¾ÑÑ Ð³Ð°Ð»Ð¾ÑÐºÐ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23" y="4988675"/>
            <a:ext cx="838200" cy="1085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8" name="Picture 3" descr="C:\Users\олечка\Desktop\Без названия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5755" y="2708920"/>
            <a:ext cx="126682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http://old.polit.msu.ru/pub/L2015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729"/>
          <a:stretch/>
        </p:blipFill>
        <p:spPr bwMode="auto">
          <a:xfrm>
            <a:off x="7524328" y="4648390"/>
            <a:ext cx="1513741" cy="1600945"/>
          </a:xfrm>
          <a:prstGeom prst="ellipse">
            <a:avLst/>
          </a:prstGeom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9302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 descr="http://900igr.net/datai/fizika/Velikij-uchjonyj-Lomonosov/0019-006-V-1745-g.-Lomonosov-poluchaet-zvanie-professora-khimii-Peterburgsk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724" y="-99392"/>
            <a:ext cx="2501361" cy="28359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6" name="Прямоугольник 3"/>
          <p:cNvSpPr>
            <a:spLocks noChangeArrowheads="1"/>
          </p:cNvSpPr>
          <p:nvPr/>
        </p:nvSpPr>
        <p:spPr bwMode="auto">
          <a:xfrm>
            <a:off x="35404" y="980728"/>
            <a:ext cx="6332038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С 2000 года в Гимназии ежегодно проводится научно-практическая конференция «Ломоносовские чтения». </a:t>
            </a:r>
            <a:r>
              <a:rPr lang="ru-RU" sz="2400" b="1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Российская конференция </a:t>
            </a:r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в начале марта собирает  более  1 тыс. участников – школьников и педагогов не только Башкортостана, но и других регионов РФ.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С 2018 года Российская конференция проводится под эгидой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Академии наук Республики Башкортостан. </a:t>
            </a:r>
          </a:p>
        </p:txBody>
      </p:sp>
      <p:pic>
        <p:nvPicPr>
          <p:cNvPr id="4098" name="Picture 2" descr="D:\фото семинара\17-06-2016_12-06-54\IMG_0499-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5384" y="2636912"/>
            <a:ext cx="2794040" cy="19237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HMP\Downloads\doc00485320190627092903_0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30" y="4766380"/>
            <a:ext cx="1464134" cy="20916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HMP\Downloads\doc00485420190627092921_00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754535"/>
            <a:ext cx="1509743" cy="20916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HMP\Downloads\doc00485520190627092938_00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754535"/>
            <a:ext cx="1442383" cy="21308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HMP\Downloads\doc00485620190627092959_00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1679" y="4766379"/>
            <a:ext cx="1507410" cy="20883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HMP\Downloads\doc00485720190627093014_00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649" y="4754535"/>
            <a:ext cx="1518610" cy="21120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7228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 rotWithShape="1">
          <a:blip r:embed="rId3"/>
          <a:srcRect l="20870" t="1249" b="18818"/>
          <a:stretch/>
        </p:blipFill>
        <p:spPr bwMode="auto">
          <a:xfrm>
            <a:off x="3059832" y="2924944"/>
            <a:ext cx="5904656" cy="35368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5" name="Заголовок 1"/>
          <p:cNvSpPr>
            <a:spLocks noGrp="1"/>
          </p:cNvSpPr>
          <p:nvPr>
            <p:ph type="title"/>
          </p:nvPr>
        </p:nvSpPr>
        <p:spPr>
          <a:xfrm>
            <a:off x="3343672" y="960413"/>
            <a:ext cx="5571728" cy="1723549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Наши ученики проходят обучение в образовательном детском </a:t>
            </a:r>
            <a:r>
              <a:rPr lang="ru-RU" sz="2800" b="1" dirty="0" smtClean="0">
                <a:solidFill>
                  <a:srgbClr val="C00000"/>
                </a:solidFill>
              </a:rPr>
              <a:t>образовательном центре «Сириус» </a:t>
            </a:r>
            <a:r>
              <a:rPr lang="ru-RU" sz="2800" b="1" dirty="0" smtClean="0">
                <a:solidFill>
                  <a:srgbClr val="002060"/>
                </a:solidFill>
              </a:rPr>
              <a:t>в городе Сочи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4"/>
          <a:srcRect l="29730" t="2507" r="17141" b="805"/>
          <a:stretch/>
        </p:blipFill>
        <p:spPr bwMode="auto">
          <a:xfrm>
            <a:off x="77190" y="3933056"/>
            <a:ext cx="2801937" cy="2717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7504" y="1124744"/>
            <a:ext cx="2754312" cy="24511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94600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4511756" y="3640436"/>
            <a:ext cx="4298315" cy="299813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51520" y="3573016"/>
            <a:ext cx="4298315" cy="306555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499992" y="646331"/>
            <a:ext cx="4321844" cy="3028773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9512" y="646331"/>
            <a:ext cx="4321844" cy="30655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5" descr="День технологического предпринимательства для школьников в филиале УГНТ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3763432"/>
            <a:ext cx="4100510" cy="2761912"/>
          </a:xfrm>
          <a:prstGeom prst="roundRect">
            <a:avLst/>
          </a:prstGeom>
          <a:noFill/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3" r="17117" b="17368"/>
          <a:stretch/>
        </p:blipFill>
        <p:spPr>
          <a:xfrm>
            <a:off x="251520" y="745510"/>
            <a:ext cx="4172518" cy="2966376"/>
          </a:xfrm>
          <a:prstGeom prst="roundRect">
            <a:avLst/>
          </a:prstGeom>
          <a:ln>
            <a:noFill/>
          </a:ln>
          <a:effectLst/>
        </p:spPr>
      </p:pic>
      <p:pic>
        <p:nvPicPr>
          <p:cNvPr id="6" name="Picture 2" descr="C:\Users\Angelina\Desktop\сбербанк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70" t="22252" b="14278"/>
          <a:stretch/>
        </p:blipFill>
        <p:spPr bwMode="auto">
          <a:xfrm>
            <a:off x="4573364" y="3711886"/>
            <a:ext cx="4175100" cy="2824704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6" descr="C:\Users\Татьяна\Desktop\проф.лагерь\336.jpg"/>
          <p:cNvPicPr>
            <a:picLocks noChangeAspect="1" noChangeArrowheads="1"/>
          </p:cNvPicPr>
          <p:nvPr/>
        </p:nvPicPr>
        <p:blipFill rotWithShape="1">
          <a:blip r:embed="rId5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42" r="11720"/>
          <a:stretch/>
        </p:blipFill>
        <p:spPr bwMode="auto">
          <a:xfrm>
            <a:off x="4573364" y="745510"/>
            <a:ext cx="4175100" cy="2793635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097155" y="2965065"/>
            <a:ext cx="2808312" cy="156966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408247" y="0"/>
            <a:ext cx="47724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  <a:cs typeface="Times New Roman" pitchFamily="18" charset="0"/>
              </a:rPr>
              <a:t>ПРОФИЛЬНЫЙ ЛАГЕРЬ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97154" y="2944711"/>
            <a:ext cx="2808312" cy="156966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Практика</a:t>
            </a:r>
          </a:p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Эксперимент</a:t>
            </a:r>
          </a:p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Открытие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466" y="3715236"/>
            <a:ext cx="1275242" cy="741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4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4433435" y="3698763"/>
            <a:ext cx="4388401" cy="304926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499992" y="646331"/>
            <a:ext cx="4321844" cy="3028773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79512" y="646331"/>
            <a:ext cx="4321844" cy="30655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79512" y="3675813"/>
            <a:ext cx="4298315" cy="306555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071" y="3749895"/>
            <a:ext cx="4176465" cy="2925655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11"/>
          <a:stretch/>
        </p:blipFill>
        <p:spPr bwMode="auto">
          <a:xfrm>
            <a:off x="263388" y="3749895"/>
            <a:ext cx="4092587" cy="2925655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 descr="C:\Users\User\Desktop\СКРИНШОТЫ — копия\09_11_18-0-00-32-58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11" r="10051"/>
          <a:stretch/>
        </p:blipFill>
        <p:spPr bwMode="auto">
          <a:xfrm>
            <a:off x="276441" y="692696"/>
            <a:ext cx="4104455" cy="2891866"/>
          </a:xfrm>
          <a:prstGeom prst="round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ÐÐ°ÑÑÐ¸Ð½ÐºÐ¸ Ð¿Ð¾ Ð·Ð°Ð¿ÑÐ¾ÑÑ Ð»Ð°ÑÑÐ¾ÑÐºÐ° Ð³Ð°Ð·ÐµÑÐ° Ð³Ð¸Ð¼Ð½Ð°Ð·Ð¸Ñ 1 ÑÑÐµÑÐ»Ð¸ÑÐ°Ð¼Ð°Ðº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925"/>
          <a:stretch/>
        </p:blipFill>
        <p:spPr bwMode="auto">
          <a:xfrm>
            <a:off x="4627294" y="726759"/>
            <a:ext cx="4104456" cy="2857803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097155" y="2965065"/>
            <a:ext cx="2808312" cy="156966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200714" y="0"/>
            <a:ext cx="68531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  <a:cs typeface="Times New Roman" pitchFamily="18" charset="0"/>
              </a:rPr>
              <a:t>ПРОФЕССИОНАЛЬНАЯ ПРАКТИКА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843808" y="2944711"/>
            <a:ext cx="3312368" cy="150810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Газета</a:t>
            </a:r>
          </a:p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Медиа-ресурсы</a:t>
            </a:r>
          </a:p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Телестудия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Picture 2" descr="C:\Users\User\Desktop\Рисунок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34" r="4525" b="19657"/>
          <a:stretch/>
        </p:blipFill>
        <p:spPr bwMode="auto">
          <a:xfrm>
            <a:off x="276442" y="2172190"/>
            <a:ext cx="742246" cy="96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8164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6801" name="Rectangle 2"/>
          <p:cNvSpPr>
            <a:spLocks noGrp="1" noChangeArrowheads="1"/>
          </p:cNvSpPr>
          <p:nvPr>
            <p:ph type="title"/>
          </p:nvPr>
        </p:nvSpPr>
        <p:spPr>
          <a:xfrm>
            <a:off x="-37804" y="1012546"/>
            <a:ext cx="6336704" cy="563562"/>
          </a:xfrm>
        </p:spPr>
        <p:txBody>
          <a:bodyPr>
            <a:noAutofit/>
          </a:bodyPr>
          <a:lstStyle/>
          <a:p>
            <a:r>
              <a:rPr lang="be-BY" alt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    Подключены мультимедийные </a:t>
            </a:r>
            <a:br>
              <a:rPr lang="be-BY" alt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be-BY" alt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 цифровые коллекции</a:t>
            </a:r>
            <a:endParaRPr lang="ru-RU" altLang="ru-RU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94216" name="Picture 8"/>
          <p:cNvPicPr>
            <a:picLocks noChangeAspect="1" noChangeArrowheads="1"/>
          </p:cNvPicPr>
          <p:nvPr/>
        </p:nvPicPr>
        <p:blipFill rotWithShape="1">
          <a:blip r:embed="rId3"/>
          <a:srcRect l="10854" r="10714"/>
          <a:stretch/>
        </p:blipFill>
        <p:spPr bwMode="auto">
          <a:xfrm>
            <a:off x="6352663" y="116632"/>
            <a:ext cx="2743449" cy="1886967"/>
          </a:xfrm>
          <a:prstGeom prst="rect">
            <a:avLst/>
          </a:prstGeom>
          <a:ln w="9525">
            <a:solidFill>
              <a:schemeClr val="tx2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76803" name="Прямоугольник 3"/>
          <p:cNvSpPr>
            <a:spLocks noChangeArrowheads="1"/>
          </p:cNvSpPr>
          <p:nvPr/>
        </p:nvSpPr>
        <p:spPr bwMode="auto">
          <a:xfrm>
            <a:off x="-26242" y="1606295"/>
            <a:ext cx="8721961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ru-RU" sz="2400" b="1" dirty="0">
                <a:solidFill>
                  <a:srgbClr val="000000"/>
                </a:solidFill>
                <a:cs typeface="Times New Roman" pitchFamily="18" charset="0"/>
              </a:rPr>
              <a:t>НЭБ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2400" b="1" dirty="0">
                <a:solidFill>
                  <a:srgbClr val="000000"/>
                </a:solidFill>
                <a:cs typeface="Times New Roman" pitchFamily="18" charset="0"/>
              </a:rPr>
              <a:t>Национальной электронной детской </a:t>
            </a:r>
            <a:endParaRPr lang="ru-RU" sz="24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r>
              <a:rPr lang="ru-RU" sz="2400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cs typeface="Times New Roman" pitchFamily="18" charset="0"/>
              </a:rPr>
              <a:t>   библиотеки</a:t>
            </a:r>
            <a:r>
              <a:rPr lang="ru-RU" sz="2400" b="1" dirty="0">
                <a:solidFill>
                  <a:srgbClr val="000000"/>
                </a:solidFill>
                <a:cs typeface="Times New Roman" pitchFamily="18" charset="0"/>
              </a:rPr>
              <a:t>;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000000"/>
                </a:solidFill>
                <a:cs typeface="Times New Roman" pitchFamily="18" charset="0"/>
              </a:rPr>
              <a:t>Библиотеки </a:t>
            </a:r>
            <a:r>
              <a:rPr lang="ru-RU" sz="2400" b="1" dirty="0" err="1">
                <a:solidFill>
                  <a:srgbClr val="000000"/>
                </a:solidFill>
                <a:cs typeface="Times New Roman" pitchFamily="18" charset="0"/>
              </a:rPr>
              <a:t>литрес</a:t>
            </a:r>
            <a:r>
              <a:rPr lang="ru-RU" sz="2400" b="1" dirty="0">
                <a:solidFill>
                  <a:srgbClr val="000000"/>
                </a:solidFill>
                <a:cs typeface="Times New Roman" pitchFamily="18" charset="0"/>
              </a:rPr>
              <a:t>;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2400" b="1" dirty="0">
                <a:solidFill>
                  <a:srgbClr val="000000"/>
                </a:solidFill>
                <a:cs typeface="Times New Roman" pitchFamily="18" charset="0"/>
              </a:rPr>
              <a:t>«</a:t>
            </a:r>
            <a:r>
              <a:rPr lang="ru-RU" sz="2400" b="1" dirty="0" err="1">
                <a:solidFill>
                  <a:srgbClr val="000000"/>
                </a:solidFill>
                <a:cs typeface="Times New Roman" pitchFamily="18" charset="0"/>
              </a:rPr>
              <a:t>Башкирики</a:t>
            </a:r>
            <a:r>
              <a:rPr lang="ru-RU" sz="2400" b="1" dirty="0">
                <a:solidFill>
                  <a:srgbClr val="000000"/>
                </a:solidFill>
                <a:cs typeface="Times New Roman" pitchFamily="18" charset="0"/>
              </a:rPr>
              <a:t>» - </a:t>
            </a:r>
            <a:r>
              <a:rPr lang="ru-RU" sz="2400" b="1" dirty="0" smtClean="0">
                <a:solidFill>
                  <a:srgbClr val="000000"/>
                </a:solidFill>
                <a:cs typeface="Times New Roman" pitchFamily="18" charset="0"/>
              </a:rPr>
              <a:t>национальной</a:t>
            </a:r>
          </a:p>
          <a:p>
            <a:r>
              <a:rPr lang="ru-RU" sz="2400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cs typeface="Times New Roman" pitchFamily="18" charset="0"/>
              </a:rPr>
              <a:t>   </a:t>
            </a:r>
            <a:r>
              <a:rPr lang="ru-RU" sz="2400" b="1" dirty="0">
                <a:solidFill>
                  <a:srgbClr val="000000"/>
                </a:solidFill>
                <a:cs typeface="Times New Roman" pitchFamily="18" charset="0"/>
              </a:rPr>
              <a:t>электронной библиотеки Башкортостана;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2400" b="1" dirty="0">
                <a:solidFill>
                  <a:srgbClr val="000000"/>
                </a:solidFill>
                <a:cs typeface="Times New Roman" pitchFamily="18" charset="0"/>
              </a:rPr>
              <a:t>Башкирской энциклопедии;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000000"/>
                </a:solidFill>
                <a:cs typeface="Times New Roman" pitchFamily="18" charset="0"/>
              </a:rPr>
              <a:t>Портала </a:t>
            </a:r>
            <a:r>
              <a:rPr lang="ru-RU" sz="2400" b="1" dirty="0">
                <a:solidFill>
                  <a:srgbClr val="000000"/>
                </a:solidFill>
                <a:cs typeface="Times New Roman" pitchFamily="18" charset="0"/>
              </a:rPr>
              <a:t>«Башкирская книга»;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2400" b="1" dirty="0">
                <a:solidFill>
                  <a:srgbClr val="000000"/>
                </a:solidFill>
                <a:cs typeface="Times New Roman" pitchFamily="18" charset="0"/>
              </a:rPr>
              <a:t>Оцифрованной мультимедиа коллекции </a:t>
            </a:r>
            <a:endParaRPr lang="ru-RU" sz="24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0000"/>
                </a:solidFill>
                <a:cs typeface="Times New Roman" pitchFamily="18" charset="0"/>
              </a:rPr>
              <a:t>    национальной </a:t>
            </a:r>
            <a:r>
              <a:rPr lang="ru-RU" sz="2400" b="1" dirty="0">
                <a:solidFill>
                  <a:srgbClr val="000000"/>
                </a:solidFill>
                <a:cs typeface="Times New Roman" pitchFamily="18" charset="0"/>
              </a:rPr>
              <a:t>библиотеки </a:t>
            </a:r>
            <a:r>
              <a:rPr lang="ru-RU" sz="2400" b="1" dirty="0" err="1" smtClean="0">
                <a:solidFill>
                  <a:srgbClr val="000000"/>
                </a:solidFill>
                <a:cs typeface="Times New Roman" pitchFamily="18" charset="0"/>
              </a:rPr>
              <a:t>РБ</a:t>
            </a:r>
            <a:r>
              <a:rPr lang="ru-RU" sz="2400" b="1" dirty="0" smtClean="0">
                <a:solidFill>
                  <a:srgbClr val="000000"/>
                </a:solidFill>
                <a:cs typeface="Times New Roman" pitchFamily="18" charset="0"/>
              </a:rPr>
              <a:t>;</a:t>
            </a:r>
            <a:endParaRPr lang="ru-RU" sz="2400" b="1" dirty="0">
              <a:solidFill>
                <a:srgbClr val="000000"/>
              </a:solidFill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000000"/>
                </a:solidFill>
                <a:cs typeface="Times New Roman" pitchFamily="18" charset="0"/>
              </a:rPr>
              <a:t>Портала </a:t>
            </a:r>
            <a:r>
              <a:rPr lang="ru-RU" sz="2400" b="1" dirty="0">
                <a:solidFill>
                  <a:srgbClr val="000000"/>
                </a:solidFill>
                <a:cs typeface="Times New Roman" pitchFamily="18" charset="0"/>
              </a:rPr>
              <a:t>«</a:t>
            </a:r>
            <a:r>
              <a:rPr lang="ru-RU" sz="2400" b="1" dirty="0" err="1">
                <a:solidFill>
                  <a:srgbClr val="000000"/>
                </a:solidFill>
                <a:cs typeface="Times New Roman" pitchFamily="18" charset="0"/>
              </a:rPr>
              <a:t>Библиошкола</a:t>
            </a:r>
            <a:r>
              <a:rPr lang="ru-RU" sz="2400" b="1" dirty="0">
                <a:solidFill>
                  <a:srgbClr val="000000"/>
                </a:solidFill>
                <a:cs typeface="Times New Roman" pitchFamily="18" charset="0"/>
              </a:rPr>
              <a:t>»;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000000"/>
                </a:solidFill>
                <a:cs typeface="Times New Roman" pitchFamily="18" charset="0"/>
              </a:rPr>
              <a:t>Арт-портала </a:t>
            </a:r>
            <a:r>
              <a:rPr lang="ru-RU" sz="2400" b="1" dirty="0">
                <a:solidFill>
                  <a:srgbClr val="000000"/>
                </a:solidFill>
                <a:cs typeface="Times New Roman" pitchFamily="18" charset="0"/>
              </a:rPr>
              <a:t>«Мировая художественная </a:t>
            </a:r>
            <a:endParaRPr lang="ru-RU" sz="24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r>
              <a:rPr lang="ru-RU" sz="2400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cs typeface="Times New Roman" pitchFamily="18" charset="0"/>
              </a:rPr>
              <a:t>   культура</a:t>
            </a:r>
            <a:r>
              <a:rPr lang="ru-RU" sz="2400" b="1" dirty="0">
                <a:solidFill>
                  <a:srgbClr val="000000"/>
                </a:solidFill>
                <a:cs typeface="Times New Roman" pitchFamily="18" charset="0"/>
              </a:rPr>
              <a:t>»;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000000"/>
                </a:solidFill>
                <a:cs typeface="Times New Roman" pitchFamily="18" charset="0"/>
              </a:rPr>
              <a:t>Системы </a:t>
            </a:r>
            <a:r>
              <a:rPr lang="ru-RU" sz="2400" b="1" dirty="0">
                <a:solidFill>
                  <a:srgbClr val="000000"/>
                </a:solidFill>
                <a:cs typeface="Times New Roman" pitchFamily="18" charset="0"/>
              </a:rPr>
              <a:t>корпоративной </a:t>
            </a:r>
            <a:r>
              <a:rPr lang="ru-RU" sz="2400" b="1" dirty="0" smtClean="0">
                <a:solidFill>
                  <a:srgbClr val="000000"/>
                </a:solidFill>
                <a:cs typeface="Times New Roman" pitchFamily="18" charset="0"/>
              </a:rPr>
              <a:t>каталогизации</a:t>
            </a:r>
            <a:endParaRPr lang="ru-RU" sz="2400" b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pic>
        <p:nvPicPr>
          <p:cNvPr id="7680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2270" y="1885067"/>
            <a:ext cx="2743449" cy="176676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0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600" y="3432175"/>
            <a:ext cx="2770814" cy="194619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5207968"/>
            <a:ext cx="2770814" cy="165003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3536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D:\Рабочий стол\Семинар совещ-е дир-ов\Новая папка\IMG_947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3"/>
          <a:stretch>
            <a:fillRect/>
          </a:stretch>
        </p:blipFill>
        <p:spPr bwMode="auto">
          <a:xfrm>
            <a:off x="0" y="2759075"/>
            <a:ext cx="5683250" cy="409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5" descr="DSCF276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764088" y="2760663"/>
            <a:ext cx="4392612" cy="40973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3528" y="119693"/>
            <a:ext cx="8610562" cy="261610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2016 </a:t>
            </a:r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год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Победитель </a:t>
            </a:r>
            <a:r>
              <a: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в конкурсе в </a:t>
            </a:r>
            <a:r>
              <a:rPr lang="ru-RU" sz="4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ФЦПРО</a:t>
            </a:r>
            <a:r>
              <a: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endParaRPr lang="ru-RU" sz="4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«Развитие школьной библиотеки»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(грант 1,2 млн. </a:t>
            </a:r>
            <a:r>
              <a:rPr lang="ru-RU" sz="4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руб</a:t>
            </a:r>
            <a:r>
              <a: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3092859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3529" y="2420888"/>
            <a:ext cx="8964488" cy="3345235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СГПИ 1991, СФ </a:t>
            </a:r>
            <a:r>
              <a:rPr lang="ru-RU" sz="2800" b="1" dirty="0" err="1" smtClean="0"/>
              <a:t>БашГУ</a:t>
            </a:r>
            <a:r>
              <a:rPr lang="ru-RU" sz="2800" b="1" dirty="0" smtClean="0"/>
              <a:t> 2018</a:t>
            </a:r>
          </a:p>
          <a:p>
            <a:r>
              <a:rPr lang="ru-RU" sz="2800" b="1" dirty="0" smtClean="0"/>
              <a:t>Физмат МГУ им. М.В. Ломоносова 1995</a:t>
            </a:r>
          </a:p>
          <a:p>
            <a:r>
              <a:rPr lang="ru-RU" sz="2800" b="1" dirty="0" smtClean="0"/>
              <a:t>Казанский химико-технологический институт 1998</a:t>
            </a:r>
          </a:p>
          <a:p>
            <a:r>
              <a:rPr lang="ru-RU" sz="2800" b="1" dirty="0" smtClean="0"/>
              <a:t>СПбГУ 2003</a:t>
            </a:r>
          </a:p>
          <a:p>
            <a:r>
              <a:rPr lang="ru-RU" sz="2800" b="1" dirty="0" smtClean="0"/>
              <a:t>БГПУ им. М. </a:t>
            </a:r>
            <a:r>
              <a:rPr lang="ru-RU" sz="2800" b="1" dirty="0" err="1" smtClean="0"/>
              <a:t>Акмуллы</a:t>
            </a:r>
            <a:r>
              <a:rPr lang="ru-RU" sz="2800" b="1" dirty="0" smtClean="0"/>
              <a:t>  2006 </a:t>
            </a:r>
            <a:r>
              <a:rPr lang="ru-RU" sz="2400" b="1" dirty="0" smtClean="0"/>
              <a:t>(лаборатория В. Штейнберга)</a:t>
            </a:r>
            <a:endParaRPr lang="ru-RU" b="1" dirty="0" smtClean="0"/>
          </a:p>
          <a:p>
            <a:r>
              <a:rPr lang="ru-RU" sz="2800" b="1" dirty="0" smtClean="0"/>
              <a:t>УГНТУ 2017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Успеху гимназии способствовало сотрудничество </a:t>
            </a: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 такими 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высшими учебными заведениями: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5122" name="Picture 2" descr="https://gim1meleuz.siteedu.ru/media/sub/110/uploads/bsuwowords2_5GRXcg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53" y="5633607"/>
            <a:ext cx="1797481" cy="1145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lomonosov-msu.ru/file/event/3454/rus_logo_0111ff8a858158750f01898bc480af25bebeea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234" y="5589813"/>
            <a:ext cx="1271301" cy="127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900igr.net/up/datai/204250/0001-001-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237" y="5541704"/>
            <a:ext cx="1368152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5569172"/>
            <a:ext cx="1224041" cy="1224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 descr="https://www.ucheba.ru/pix/logo_cache/18897.upto100x100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519" y="5689883"/>
            <a:ext cx="1871080" cy="1136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https://pp.userapi.com/c836130/v836130273/16bf3/CMge_oEN-zU.jpg?ava=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5540281"/>
            <a:ext cx="1057071" cy="1057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884368" y="6525344"/>
            <a:ext cx="1185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УГНТУ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7429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4"/>
          <a:stretch/>
        </p:blipFill>
        <p:spPr>
          <a:xfrm>
            <a:off x="103970" y="1785166"/>
            <a:ext cx="2793239" cy="2193739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752" y="1763209"/>
            <a:ext cx="2924985" cy="219373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95" t="18792" r="5602" b="6617"/>
          <a:stretch/>
        </p:blipFill>
        <p:spPr>
          <a:xfrm>
            <a:off x="6017055" y="1763209"/>
            <a:ext cx="2952855" cy="2193739"/>
          </a:xfrm>
          <a:prstGeom prst="rect">
            <a:avLst/>
          </a:prstGeom>
        </p:spPr>
      </p:pic>
      <p:pic>
        <p:nvPicPr>
          <p:cNvPr id="11" name="Picture 2" descr="Логотип ПАШ СМР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9" t="11488" r="10736" b="11128"/>
          <a:stretch/>
        </p:blipFill>
        <p:spPr bwMode="auto">
          <a:xfrm>
            <a:off x="235616" y="4050626"/>
            <a:ext cx="2392168" cy="273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627784" y="4229614"/>
            <a:ext cx="6261361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1129A1"/>
                </a:solidFill>
                <a:latin typeface="+mj-lt"/>
              </a:rPr>
              <a:t>2018, 2019 учащиеся гимназии стали призерами и победителями</a:t>
            </a:r>
            <a:r>
              <a:rPr lang="ru-RU" sz="20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+mj-lt"/>
              </a:rPr>
              <a:t> республиканского конкурса </a:t>
            </a:r>
            <a:r>
              <a:rPr lang="en-US" sz="20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+mj-lt"/>
              </a:rPr>
              <a:t>IT-</a:t>
            </a:r>
            <a:r>
              <a:rPr lang="ru-RU" sz="20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+mj-lt"/>
              </a:rPr>
              <a:t>проектов </a:t>
            </a:r>
            <a:r>
              <a:rPr lang="ru-RU" sz="2000" b="1" dirty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+mj-lt"/>
              </a:rPr>
              <a:t>в рамках проекта «Ассоциированные школы Союза машиностроителей России» на базе Автономной некоммерческой организации Центра поддержки технического образования школьников «</a:t>
            </a:r>
            <a:r>
              <a:rPr lang="ru-RU" sz="2000" b="1" dirty="0" err="1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+mj-lt"/>
              </a:rPr>
              <a:t>Техношкола</a:t>
            </a:r>
            <a:r>
              <a:rPr lang="ru-RU" sz="2000" b="1" dirty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+mj-lt"/>
              </a:rPr>
              <a:t>: Звездный» (</a:t>
            </a:r>
            <a:r>
              <a:rPr lang="ru-RU" sz="2000" b="1" dirty="0" err="1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+mj-lt"/>
              </a:rPr>
              <a:t>Кванториум</a:t>
            </a:r>
            <a:r>
              <a:rPr lang="ru-RU" sz="2000" b="1" dirty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+mj-lt"/>
              </a:rPr>
              <a:t> Башкортостан &amp; «Гагарин-центр»)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773595"/>
            <a:ext cx="75431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  <a:ea typeface="Microsoft YaHei" pitchFamily="34" charset="-122"/>
                <a:cs typeface="Arial" panose="020B0604020202020204" pitchFamily="34" charset="0"/>
              </a:rPr>
              <a:t>Сотрудничество с </a:t>
            </a:r>
            <a:r>
              <a:rPr lang="ru-RU" sz="2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  <a:ea typeface="Microsoft YaHei" pitchFamily="34" charset="-122"/>
                <a:cs typeface="Arial" panose="020B0604020202020204" pitchFamily="34" charset="0"/>
              </a:rPr>
              <a:t>Кванториум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  <a:ea typeface="Microsoft YaHei" pitchFamily="34" charset="-122"/>
                <a:cs typeface="Arial" panose="020B0604020202020204" pitchFamily="34" charset="0"/>
              </a:rPr>
              <a:t> Башкортостана </a:t>
            </a:r>
            <a:b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  <a:ea typeface="Microsoft YaHei" pitchFamily="34" charset="-122"/>
                <a:cs typeface="Arial" panose="020B0604020202020204" pitchFamily="34" charset="0"/>
              </a:rPr>
            </a:b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  <a:ea typeface="Microsoft YaHei" pitchFamily="34" charset="-122"/>
                <a:cs typeface="Arial" panose="020B0604020202020204" pitchFamily="34" charset="0"/>
              </a:rPr>
              <a:t>(«Гагарин-центр» г. Уфа)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41960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84270" y="1073831"/>
            <a:ext cx="72008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prstClr val="black"/>
                </a:solidFill>
                <a:latin typeface="+mj-lt"/>
                <a:cs typeface="Arial" charset="0"/>
              </a:rPr>
              <a:t>Гимназия №1 пять лет подряд входила </a:t>
            </a:r>
            <a:r>
              <a:rPr lang="ru-RU" sz="2800" dirty="0" smtClean="0">
                <a:solidFill>
                  <a:prstClr val="black"/>
                </a:solidFill>
                <a:latin typeface="+mj-lt"/>
                <a:cs typeface="Arial" charset="0"/>
              </a:rPr>
              <a:t>в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prstClr val="black"/>
                </a:solidFill>
                <a:latin typeface="+mj-lt"/>
                <a:cs typeface="Arial" charset="0"/>
              </a:rPr>
              <a:t> </a:t>
            </a:r>
            <a:r>
              <a:rPr lang="ru-RU" sz="2800" b="1" dirty="0">
                <a:solidFill>
                  <a:srgbClr val="C00000"/>
                </a:solidFill>
                <a:latin typeface="+mj-lt"/>
                <a:cs typeface="Arial" charset="0"/>
              </a:rPr>
              <a:t>Топ-500</a:t>
            </a:r>
            <a:r>
              <a:rPr lang="ru-RU" sz="2800" dirty="0">
                <a:solidFill>
                  <a:prstClr val="black"/>
                </a:solidFill>
                <a:latin typeface="+mj-lt"/>
                <a:cs typeface="Arial" charset="0"/>
              </a:rPr>
              <a:t> лучших школ России. Таких школ, все пять лет бывших в топе</a:t>
            </a:r>
            <a:r>
              <a:rPr lang="ru-RU" sz="2800" dirty="0" smtClean="0">
                <a:solidFill>
                  <a:prstClr val="black"/>
                </a:solidFill>
                <a:latin typeface="+mj-lt"/>
                <a:cs typeface="Arial" charset="0"/>
              </a:rPr>
              <a:t>,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prstClr val="black"/>
                </a:solidFill>
                <a:latin typeface="+mj-lt"/>
                <a:cs typeface="Arial" charset="0"/>
              </a:rPr>
              <a:t>в Республике </a:t>
            </a:r>
            <a:r>
              <a:rPr lang="ru-RU" sz="2800" dirty="0">
                <a:solidFill>
                  <a:prstClr val="black"/>
                </a:solidFill>
                <a:latin typeface="+mj-lt"/>
                <a:cs typeface="Arial" charset="0"/>
              </a:rPr>
              <a:t>всего две</a:t>
            </a:r>
            <a:r>
              <a:rPr lang="ru-RU" sz="2800" dirty="0">
                <a:solidFill>
                  <a:prstClr val="black"/>
                </a:solidFill>
                <a:latin typeface="Arial" charset="0"/>
                <a:cs typeface="Arial" charset="0"/>
              </a:rPr>
              <a:t>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902545">
            <a:off x="7175363" y="5427559"/>
            <a:ext cx="2200823" cy="1485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902545">
            <a:off x="7175363" y="2681028"/>
            <a:ext cx="2200823" cy="1485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902545">
            <a:off x="7175363" y="4049180"/>
            <a:ext cx="2200823" cy="1485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902545">
            <a:off x="7175363" y="1312876"/>
            <a:ext cx="2200823" cy="1485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902545">
            <a:off x="7175363" y="-24132"/>
            <a:ext cx="2200823" cy="1485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 descr="ÐÐ°ÑÑÐ¸Ð½ÐºÐ¸ Ð¿Ð¾ Ð·Ð°Ð¿ÑÐ¾ÑÑ ÑÐ¾Ð¿ 300 ÑÐºÐ¾Ð»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3" t="8066" r="16535" b="67199"/>
          <a:stretch/>
        </p:blipFill>
        <p:spPr bwMode="auto">
          <a:xfrm>
            <a:off x="32204" y="3198490"/>
            <a:ext cx="5006975" cy="1002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-108520" y="4221088"/>
            <a:ext cx="528842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prstClr val="black"/>
                </a:solidFill>
                <a:latin typeface="+mj-lt"/>
                <a:cs typeface="Arial" charset="0"/>
              </a:rPr>
              <a:t>Рейтинг лучших школ России по конкурентоспособности выпускников: </a:t>
            </a:r>
            <a:r>
              <a:rPr lang="ru-RU" sz="2800" b="1" dirty="0" smtClean="0">
                <a:solidFill>
                  <a:srgbClr val="C00000"/>
                </a:solidFill>
                <a:latin typeface="+mj-lt"/>
                <a:cs typeface="Arial" charset="0"/>
              </a:rPr>
              <a:t>Топ-300</a:t>
            </a:r>
            <a:r>
              <a:rPr lang="ru-RU" sz="2800" dirty="0" smtClean="0">
                <a:solidFill>
                  <a:prstClr val="black"/>
                </a:solidFill>
                <a:latin typeface="+mj-lt"/>
                <a:cs typeface="Arial" charset="0"/>
              </a:rPr>
              <a:t> школ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prstClr val="black"/>
                </a:solidFill>
                <a:latin typeface="+mj-lt"/>
                <a:cs typeface="Arial" charset="0"/>
              </a:rPr>
              <a:t> </a:t>
            </a:r>
            <a:r>
              <a:rPr lang="ru-RU" sz="2800" dirty="0">
                <a:solidFill>
                  <a:prstClr val="black"/>
                </a:solidFill>
                <a:latin typeface="+mj-lt"/>
                <a:cs typeface="Arial" charset="0"/>
              </a:rPr>
              <a:t>по количеству поступивших в ведущие вузы России. 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198490"/>
            <a:ext cx="2557079" cy="35399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7788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" y="9900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D:\Users\User\Desktop\krit2019_ehmblema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14"/>
          <a:stretch/>
        </p:blipFill>
        <p:spPr bwMode="auto">
          <a:xfrm>
            <a:off x="38739" y="968555"/>
            <a:ext cx="2566493" cy="208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6907" y="3067302"/>
            <a:ext cx="580584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1129A1"/>
                </a:solidFill>
                <a:latin typeface="+mj-lt"/>
              </a:rPr>
              <a:t>2017, 2018, </a:t>
            </a:r>
            <a:r>
              <a:rPr lang="ru-RU" sz="2000" b="1" dirty="0">
                <a:ln w="17780" cmpd="sng">
                  <a:noFill/>
                  <a:prstDash val="solid"/>
                  <a:miter lim="800000"/>
                </a:ln>
                <a:solidFill>
                  <a:srgbClr val="1129A1"/>
                </a:solidFill>
                <a:latin typeface="+mj-lt"/>
              </a:rPr>
              <a:t>2019 учащиеся гимназии стали призерами и победителями</a:t>
            </a:r>
            <a:r>
              <a:rPr lang="ru-RU" sz="20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+mj-lt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+mj-lt"/>
              </a:rPr>
              <a:t>в </a:t>
            </a:r>
            <a:r>
              <a:rPr lang="ru-RU" sz="2000" b="1" dirty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+mj-lt"/>
              </a:rPr>
              <a:t>республиканском этапе </a:t>
            </a:r>
            <a:r>
              <a:rPr lang="ru-RU" sz="20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+mj-lt"/>
              </a:rPr>
              <a:t>современных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+mj-lt"/>
              </a:rPr>
              <a:t> </a:t>
            </a:r>
            <a:r>
              <a:rPr lang="en-US" sz="2000" b="1" dirty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+mj-lt"/>
              </a:rPr>
              <a:t>Web</a:t>
            </a:r>
            <a:r>
              <a:rPr lang="ru-RU" sz="2000" b="1" dirty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+mj-lt"/>
              </a:rPr>
              <a:t>-разработок «Хакатон</a:t>
            </a:r>
            <a:r>
              <a:rPr lang="ru-RU" sz="20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+mj-lt"/>
              </a:rPr>
              <a:t>» (СФ БашГУ)</a:t>
            </a:r>
            <a:endParaRPr lang="ru-RU" sz="2000" b="1" dirty="0">
              <a:ln w="17780" cmpd="sng">
                <a:noFill/>
                <a:prstDash val="solid"/>
                <a:miter lim="800000"/>
              </a:ln>
              <a:solidFill>
                <a:srgbClr val="C00000"/>
              </a:solidFill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48547" y="5229200"/>
            <a:ext cx="6045945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1129A1"/>
                </a:solidFill>
                <a:latin typeface="+mj-lt"/>
              </a:rPr>
              <a:t>2018-2019 учащиеся гимназии стали призерами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+mj-lt"/>
              </a:rPr>
              <a:t>IV</a:t>
            </a:r>
            <a:r>
              <a:rPr lang="ru-RU" sz="20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+mj-lt"/>
              </a:rPr>
              <a:t> </a:t>
            </a:r>
            <a:r>
              <a:rPr lang="ru-RU" sz="2000" b="1" dirty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+mj-lt"/>
              </a:rPr>
              <a:t>Регионального чемпионата «Молодые профессионалы (</a:t>
            </a:r>
            <a:r>
              <a:rPr lang="en-US" sz="2000" b="1" dirty="0" err="1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+mj-lt"/>
              </a:rPr>
              <a:t>WorldSkills</a:t>
            </a:r>
            <a:r>
              <a:rPr lang="en-US" sz="2000" b="1" dirty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+mj-lt"/>
              </a:rPr>
              <a:t> Russia)</a:t>
            </a:r>
            <a:r>
              <a:rPr lang="ru-RU" sz="2000" b="1" dirty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+mj-lt"/>
              </a:rPr>
              <a:t>» Республики </a:t>
            </a:r>
            <a:r>
              <a:rPr lang="ru-RU" sz="20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+mj-lt"/>
              </a:rPr>
              <a:t>Башкортостан</a:t>
            </a:r>
            <a:endParaRPr lang="ru-RU" sz="2000" b="1" dirty="0">
              <a:ln w="17780" cmpd="sng">
                <a:noFill/>
                <a:prstDash val="solid"/>
                <a:miter lim="800000"/>
              </a:ln>
              <a:solidFill>
                <a:srgbClr val="C00000"/>
              </a:solidFill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44224" y="1032437"/>
            <a:ext cx="6060308" cy="16312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0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1129A1"/>
                </a:solidFill>
                <a:latin typeface="+mj-lt"/>
              </a:rPr>
              <a:t>2017-2019 </a:t>
            </a:r>
            <a:r>
              <a:rPr lang="ru-RU" sz="2000" b="1" dirty="0">
                <a:ln w="17780" cmpd="sng">
                  <a:noFill/>
                  <a:prstDash val="solid"/>
                  <a:miter lim="800000"/>
                </a:ln>
                <a:solidFill>
                  <a:srgbClr val="1129A1"/>
                </a:solidFill>
                <a:latin typeface="+mj-lt"/>
              </a:rPr>
              <a:t>учащиеся гимназии стали призерами и победителями</a:t>
            </a:r>
            <a:r>
              <a:rPr lang="ru-RU" sz="20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+mj-lt"/>
              </a:rPr>
              <a:t> </a:t>
            </a:r>
            <a:r>
              <a:rPr lang="ru-RU" sz="2000" b="1" dirty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+mj-lt"/>
              </a:rPr>
              <a:t>в </a:t>
            </a:r>
            <a:r>
              <a:rPr lang="ru-RU" sz="20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+mj-lt"/>
              </a:rPr>
              <a:t>Республиканском конкурсе </a:t>
            </a:r>
            <a:r>
              <a:rPr lang="ru-RU" sz="2000" b="1" dirty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+mj-lt"/>
              </a:rPr>
              <a:t>работ по информационным технологиям среди школьников «КРИТ</a:t>
            </a:r>
            <a:r>
              <a:rPr lang="ru-RU" sz="20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+mj-lt"/>
              </a:rPr>
              <a:t>» (Министерство образования Республики Башкортостан и БГПУ им. </a:t>
            </a:r>
            <a:r>
              <a:rPr lang="ru-RU" sz="2000" b="1" dirty="0" err="1" smtClean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+mj-lt"/>
              </a:rPr>
              <a:t>М.Акмуллы</a:t>
            </a:r>
            <a:r>
              <a:rPr lang="ru-RU" sz="20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+mj-lt"/>
              </a:rPr>
              <a:t>)</a:t>
            </a:r>
            <a:endParaRPr lang="ru-RU" sz="2000" b="1" dirty="0">
              <a:ln w="17780" cmpd="sng">
                <a:noFill/>
                <a:prstDash val="solid"/>
                <a:miter lim="800000"/>
              </a:ln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6146" name="Picture 2" descr="https://cityopen.ru/wp-content/uploads/2019/03/zhlm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11" b="27047"/>
          <a:stretch/>
        </p:blipFill>
        <p:spPr bwMode="auto">
          <a:xfrm>
            <a:off x="5865379" y="2882656"/>
            <a:ext cx="2525727" cy="2000508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Users\User\Desktop\553ca394-4a21-4339-8dae-77519f88d0ca_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43" r="13073"/>
          <a:stretch/>
        </p:blipFill>
        <p:spPr bwMode="auto">
          <a:xfrm>
            <a:off x="59776" y="4390740"/>
            <a:ext cx="3021093" cy="227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957287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D:\Яндекс диск Валитов\YandexDisk\ЛАДОШКИ\TGfh8YahdD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08272"/>
            <a:ext cx="2771800" cy="4349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Яндекс диск Валитов\YandexDisk\ЛАДОШКИ\u6kZ_lqgqFQ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4239" y="4234974"/>
            <a:ext cx="4239006" cy="26369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Яндекс диск Валитов\YandexDisk\ЛАДОШКИ\Cp-UHrSYip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5" y="2515120"/>
            <a:ext cx="2627785" cy="4370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Яндекс диск Валитов\YandexDisk\ЛАДОШКИ\LW3r40DRvpY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742" y="0"/>
            <a:ext cx="4708567" cy="26485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:\Яндекс диск Валитов\YandexDisk\ЛАДОШКИ\K9J0xapRxCQ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4648200" cy="26146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64239" y="2060848"/>
            <a:ext cx="4239005" cy="2535725"/>
          </a:xfrm>
          <a:prstGeom prst="rect">
            <a:avLst/>
          </a:prstGeom>
          <a:solidFill>
            <a:schemeClr val="bg1"/>
          </a:solidFill>
          <a:effectLst>
            <a:innerShdw blurRad="63500" dist="50800" dir="13500000">
              <a:prstClr val="black">
                <a:alpha val="50000"/>
              </a:prstClr>
            </a:inn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277" y="3184142"/>
            <a:ext cx="3654928" cy="1354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 descr="https://www.centerv.ru/uploads/images/partners/logotip_sberbanka_31_1107102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324294"/>
            <a:ext cx="3357112" cy="888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6262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avatars.mds.yandex.net/get-pdb/1773776/2673b889-2e58-4303-b460-f90a8d46a4fb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9144000" cy="566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2492" y="46435"/>
            <a:ext cx="8892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С 2015 года </a:t>
            </a:r>
            <a:r>
              <a:rPr lang="ru-RU" sz="3600" dirty="0" smtClean="0"/>
              <a:t>в гимназии ведется безбумажный вариант классных журналов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851328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4499992" y="646331"/>
            <a:ext cx="4392488" cy="3028773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4" descr="C:\Users\User\AppData\Local\Temp\Rar$DRa0.212\бабушка, папа,мама,я-спорт. семья\2019-04-13\DSC0181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17" t="34080" r="26230" b="15268"/>
          <a:stretch/>
        </p:blipFill>
        <p:spPr bwMode="auto">
          <a:xfrm>
            <a:off x="4627296" y="763227"/>
            <a:ext cx="4121168" cy="2842747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кругленный прямоугольник 14"/>
          <p:cNvSpPr/>
          <p:nvPr/>
        </p:nvSpPr>
        <p:spPr>
          <a:xfrm>
            <a:off x="4433435" y="3698763"/>
            <a:ext cx="4459045" cy="304926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7" descr="C:\Users\User\AppData\Local\Temp\Rar$DRa0.527\Актовый зал Завучи\IMG_182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06"/>
          <a:stretch/>
        </p:blipFill>
        <p:spPr bwMode="auto">
          <a:xfrm>
            <a:off x="4546902" y="3795316"/>
            <a:ext cx="4273570" cy="2802036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179512" y="646331"/>
            <a:ext cx="4321844" cy="30655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79512" y="3675813"/>
            <a:ext cx="4298315" cy="306555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608" y="0"/>
            <a:ext cx="92413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РОДИТЕЛИ 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 активные участники образовательного процесса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j-lt"/>
              <a:cs typeface="Times New Roman" pitchFamily="18" charset="0"/>
            </a:endParaRPr>
          </a:p>
        </p:txBody>
      </p:sp>
      <p:pic>
        <p:nvPicPr>
          <p:cNvPr id="16" name="Picture 6" descr="C:\Users\User\AppData\Local\Temp\Rar$DRa0.545\Совещ-е Соц-х педагогов\IMG_523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82" y="763228"/>
            <a:ext cx="4161374" cy="2857804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C:\Users\User\AppData\Local\Temp\Rar$DRa0.724\Актовый зал Завучи\IMG_183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1" t="11441" r="3155" b="13641"/>
          <a:stretch/>
        </p:blipFill>
        <p:spPr bwMode="auto">
          <a:xfrm>
            <a:off x="247982" y="3795316"/>
            <a:ext cx="4161374" cy="2802036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915816" y="2799732"/>
            <a:ext cx="3096344" cy="156966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821643" y="2813119"/>
            <a:ext cx="3312368" cy="190821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Родительские собрания</a:t>
            </a:r>
          </a:p>
          <a:p>
            <a:pPr algn="ctr"/>
            <a:endParaRPr lang="ru-RU" sz="9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Воспитательные мероприятия</a:t>
            </a:r>
          </a:p>
          <a:p>
            <a:pPr algn="ctr"/>
            <a:endParaRPr lang="ru-RU" sz="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Спортивные мероприятия</a:t>
            </a:r>
          </a:p>
          <a:p>
            <a:pPr algn="ctr"/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5839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 descr="C:\Users\User\Downloads\исправленный гимназия копия (2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00" y="965279"/>
            <a:ext cx="2870929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2492394" y="773832"/>
            <a:ext cx="657239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Педагогический коллектив гимназии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03975" y="1916832"/>
            <a:ext cx="59075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+mj-lt"/>
                <a:cs typeface="Times New Roman" panose="02020603050405020304" pitchFamily="18" charset="0"/>
              </a:rPr>
              <a:t>Учителей – 97, из них:</a:t>
            </a:r>
          </a:p>
          <a:p>
            <a:r>
              <a:rPr lang="ru-RU" sz="3200" b="1" dirty="0" smtClean="0">
                <a:latin typeface="+mj-lt"/>
                <a:cs typeface="Times New Roman" panose="02020603050405020304" pitchFamily="18" charset="0"/>
              </a:rPr>
              <a:t>кандидатов наук </a:t>
            </a:r>
            <a:r>
              <a:rPr lang="ru-RU" sz="3200" b="1" dirty="0">
                <a:latin typeface="+mj-lt"/>
                <a:cs typeface="Times New Roman" panose="02020603050405020304" pitchFamily="18" charset="0"/>
              </a:rPr>
              <a:t>– 7</a:t>
            </a:r>
            <a:r>
              <a:rPr lang="ru-RU" sz="3200" b="1" dirty="0" smtClean="0">
                <a:latin typeface="+mj-lt"/>
                <a:cs typeface="Times New Roman" panose="02020603050405020304" pitchFamily="18" charset="0"/>
              </a:rPr>
              <a:t> человек,</a:t>
            </a:r>
          </a:p>
          <a:p>
            <a:r>
              <a:rPr lang="ru-RU" sz="3200" b="1" dirty="0" smtClean="0">
                <a:latin typeface="+mj-lt"/>
                <a:cs typeface="Times New Roman" panose="02020603050405020304" pitchFamily="18" charset="0"/>
              </a:rPr>
              <a:t>с высшей категорией – 85%</a:t>
            </a:r>
          </a:p>
        </p:txBody>
      </p:sp>
      <p:pic>
        <p:nvPicPr>
          <p:cNvPr id="14" name="Picture 4" descr="D:\Яндекс диск Валитов\YandexDisk\Грант МО РБ\Картинки для слайдов\images (1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929" y="4147298"/>
            <a:ext cx="1960152" cy="2321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D:\Яндекс диск Валитов\YandexDisk\Грант МО РБ\Картинки для слайдов\images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147298"/>
            <a:ext cx="1930660" cy="216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339752" y="3892190"/>
            <a:ext cx="469711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+mj-lt"/>
                <a:cs typeface="Times New Roman" panose="02020603050405020304" pitchFamily="18" charset="0"/>
              </a:rPr>
              <a:t>Профессорско-преподавательский </a:t>
            </a:r>
            <a:r>
              <a:rPr lang="ru-RU" sz="2800" b="1" dirty="0">
                <a:latin typeface="+mj-lt"/>
                <a:cs typeface="Times New Roman" panose="02020603050405020304" pitchFamily="18" charset="0"/>
              </a:rPr>
              <a:t>состав </a:t>
            </a:r>
            <a:r>
              <a:rPr lang="ru-RU" sz="2800" b="1" dirty="0" smtClean="0">
                <a:latin typeface="+mj-lt"/>
                <a:cs typeface="Times New Roman" panose="02020603050405020304" pitchFamily="18" charset="0"/>
              </a:rPr>
              <a:t>СФ </a:t>
            </a:r>
            <a:r>
              <a:rPr lang="ru-RU" sz="2800" b="1" dirty="0" err="1">
                <a:latin typeface="+mj-lt"/>
                <a:cs typeface="Times New Roman" panose="02020603050405020304" pitchFamily="18" charset="0"/>
              </a:rPr>
              <a:t>БашГУ</a:t>
            </a:r>
            <a:r>
              <a:rPr lang="ru-RU" sz="2800" b="1" dirty="0">
                <a:latin typeface="+mj-lt"/>
                <a:cs typeface="Times New Roman" panose="02020603050405020304" pitchFamily="18" charset="0"/>
              </a:rPr>
              <a:t>, </a:t>
            </a:r>
            <a:r>
              <a:rPr lang="ru-RU" sz="2800" b="1" dirty="0" smtClean="0">
                <a:latin typeface="+mj-lt"/>
                <a:cs typeface="Times New Roman" panose="02020603050405020304" pitchFamily="18" charset="0"/>
              </a:rPr>
              <a:t>стажировочные площадки для студентов СФ </a:t>
            </a:r>
            <a:r>
              <a:rPr lang="ru-RU" sz="2800" b="1" dirty="0" err="1" smtClean="0">
                <a:latin typeface="+mj-lt"/>
                <a:cs typeface="Times New Roman" panose="02020603050405020304" pitchFamily="18" charset="0"/>
              </a:rPr>
              <a:t>БашГУ</a:t>
            </a:r>
            <a:r>
              <a:rPr lang="ru-RU" sz="2800" b="1" dirty="0" smtClean="0">
                <a:latin typeface="+mj-lt"/>
                <a:cs typeface="Times New Roman" panose="02020603050405020304" pitchFamily="18" charset="0"/>
              </a:rPr>
              <a:t> и </a:t>
            </a:r>
          </a:p>
          <a:p>
            <a:r>
              <a:rPr lang="ru-RU" sz="2800" b="1" dirty="0" smtClean="0">
                <a:latin typeface="+mj-lt"/>
                <a:cs typeface="Times New Roman" panose="02020603050405020304" pitchFamily="18" charset="0"/>
              </a:rPr>
              <a:t>БГПУ им. М. </a:t>
            </a:r>
            <a:r>
              <a:rPr lang="ru-RU" sz="2800" b="1" dirty="0" err="1" smtClean="0">
                <a:latin typeface="+mj-lt"/>
                <a:cs typeface="Times New Roman" panose="02020603050405020304" pitchFamily="18" charset="0"/>
              </a:rPr>
              <a:t>Акмуллы</a:t>
            </a:r>
            <a:endParaRPr lang="ru-RU" sz="2800" b="1" dirty="0" smtClean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074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6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296265" y="742220"/>
            <a:ext cx="84249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Обучение  учителей гимназии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17"/>
          <p:cNvSpPr txBox="1">
            <a:spLocks noChangeArrowheads="1"/>
          </p:cNvSpPr>
          <p:nvPr/>
        </p:nvSpPr>
        <p:spPr bwMode="auto">
          <a:xfrm>
            <a:off x="0" y="1287977"/>
            <a:ext cx="6192688" cy="5392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>
              <a:buFont typeface="Wingdings" pitchFamily="2" charset="2"/>
              <a:buChar char="q"/>
            </a:pPr>
            <a:r>
              <a:rPr lang="ru-RU" altLang="ru-RU" sz="2300" b="1" dirty="0">
                <a:latin typeface="+mj-lt"/>
                <a:cs typeface="Arial" panose="020B0604020202020204" pitchFamily="34" charset="0"/>
              </a:rPr>
              <a:t>Международная научная школа для учителей физики в ОИЯИ г. Дубна Московской области.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ru-RU" altLang="ru-RU" sz="2300" b="1" dirty="0">
                <a:latin typeface="+mj-lt"/>
                <a:cs typeface="Arial" panose="020B0604020202020204" pitchFamily="34" charset="0"/>
              </a:rPr>
              <a:t>Международная научная школа для учителей физики в ЦЕРН г. Женева Швейцария.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ru-RU" altLang="ru-RU" sz="2300" b="1" dirty="0">
                <a:latin typeface="+mj-lt"/>
                <a:cs typeface="Arial" panose="020B0604020202020204" pitchFamily="34" charset="0"/>
              </a:rPr>
              <a:t>Двухдневная программа стажировки ИРО РТ г. Казань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ru-RU" sz="2300" b="1" dirty="0">
                <a:latin typeface="+mj-lt"/>
                <a:cs typeface="Arial" panose="020B0604020202020204" pitchFamily="34" charset="0"/>
              </a:rPr>
              <a:t>КПК (ИРО РТ, </a:t>
            </a:r>
            <a:r>
              <a:rPr lang="ru-RU" sz="2300" b="1" dirty="0" err="1">
                <a:latin typeface="+mj-lt"/>
                <a:cs typeface="Arial" panose="020B0604020202020204" pitchFamily="34" charset="0"/>
              </a:rPr>
              <a:t>г.Казань</a:t>
            </a:r>
            <a:r>
              <a:rPr lang="ru-RU" sz="2300" b="1" dirty="0">
                <a:latin typeface="+mj-lt"/>
                <a:cs typeface="Arial" panose="020B0604020202020204" pitchFamily="34" charset="0"/>
              </a:rPr>
              <a:t>) по технологиям и    приёмам активизации учебной деятельности 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ru-RU" sz="2300" b="1" dirty="0">
                <a:latin typeface="+mj-lt"/>
                <a:cs typeface="Arial" panose="020B0604020202020204" pitchFamily="34" charset="0"/>
              </a:rPr>
              <a:t>КПК МЦФЭР (</a:t>
            </a:r>
            <a:r>
              <a:rPr lang="ru-RU" sz="2300" b="1" dirty="0" err="1">
                <a:latin typeface="+mj-lt"/>
                <a:cs typeface="Arial" panose="020B0604020202020204" pitchFamily="34" charset="0"/>
              </a:rPr>
              <a:t>г.Москва</a:t>
            </a:r>
            <a:r>
              <a:rPr lang="ru-RU" sz="2300" b="1" dirty="0">
                <a:latin typeface="+mj-lt"/>
                <a:cs typeface="Arial" panose="020B0604020202020204" pitchFamily="34" charset="0"/>
              </a:rPr>
              <a:t>) по компетентностям с введением </a:t>
            </a:r>
            <a:r>
              <a:rPr lang="ru-RU" sz="2300" b="1" dirty="0" err="1">
                <a:latin typeface="+mj-lt"/>
                <a:cs typeface="Arial" panose="020B0604020202020204" pitchFamily="34" charset="0"/>
              </a:rPr>
              <a:t>профстандарта</a:t>
            </a:r>
            <a:endParaRPr lang="ru-RU" sz="2300" b="1" dirty="0">
              <a:latin typeface="+mj-lt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ru-RU" altLang="ru-RU" sz="2300" b="1" dirty="0" smtClean="0">
                <a:latin typeface="+mj-lt"/>
                <a:cs typeface="Arial" panose="020B0604020202020204" pitchFamily="34" charset="0"/>
              </a:rPr>
              <a:t>КПК для учителей русского языка </a:t>
            </a:r>
            <a:r>
              <a:rPr lang="ru-RU" altLang="ru-RU" sz="2300" b="1" dirty="0" err="1" smtClean="0">
                <a:latin typeface="+mj-lt"/>
                <a:cs typeface="Arial" panose="020B0604020202020204" pitchFamily="34" charset="0"/>
              </a:rPr>
              <a:t>г.Москва</a:t>
            </a:r>
            <a:endParaRPr lang="ru-RU" altLang="ru-RU" sz="2300" b="1" dirty="0" smtClean="0">
              <a:latin typeface="+mj-lt"/>
              <a:cs typeface="Arial" panose="020B0604020202020204" pitchFamily="34" charset="0"/>
            </a:endParaRPr>
          </a:p>
          <a:p>
            <a:pPr marL="177800" indent="-177800" eaLnBrk="1" hangingPunct="1">
              <a:lnSpc>
                <a:spcPct val="80000"/>
              </a:lnSpc>
              <a:buFontTx/>
              <a:buChar char="-"/>
            </a:pPr>
            <a:endParaRPr lang="ru-RU" alt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979" y="1245831"/>
            <a:ext cx="3056145" cy="22825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https://www.dalidaekbenli.net/wp-content/uploads/2015/07/1499620_823634981043803_8016500421209316387_n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5" t="12108" r="36277" b="38314"/>
          <a:stretch/>
        </p:blipFill>
        <p:spPr bwMode="auto">
          <a:xfrm>
            <a:off x="6044979" y="1264518"/>
            <a:ext cx="1386664" cy="7909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028" name="Picture 4" descr="https://www.physcareer.ru/img/content/image/oia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165" y="5517232"/>
            <a:ext cx="1605845" cy="1162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84369" y="5224784"/>
            <a:ext cx="1017360" cy="1562375"/>
          </a:xfrm>
          <a:prstGeom prst="rect">
            <a:avLst/>
          </a:prstGeom>
        </p:spPr>
      </p:pic>
      <p:pic>
        <p:nvPicPr>
          <p:cNvPr id="10242" name="Picture 2" descr="https://jobfilter.ru/uploaded_files/images/2016/12/13/55092/DmCttDKhXt2KIJO2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51" y="4568014"/>
            <a:ext cx="3826731" cy="643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www.sosh17-bel.narod.ru/pic/biro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4979" y="3528390"/>
            <a:ext cx="1290337" cy="1080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gim1meleuz.siteedu.ru/media/sub/110/uploads/bsuwowords2_5GRXcga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643" y="3648499"/>
            <a:ext cx="1442535" cy="91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4130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50043" y="5661248"/>
            <a:ext cx="8443913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+mn-lt"/>
              </a:rPr>
              <a:t>Историю Гимназии как базовой школы РАН пишем вместе!</a:t>
            </a:r>
            <a:endParaRPr lang="ru-RU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0483" name="Picture 3" descr="C:\Users\олечка\Desktop\0007019950378893_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56612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1927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Яндекс диск Валитов\YandexDisk\фото гимназия 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098" r="2833"/>
          <a:stretch/>
        </p:blipFill>
        <p:spPr bwMode="auto">
          <a:xfrm>
            <a:off x="3688" y="0"/>
            <a:ext cx="9140311" cy="6861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88" y="4919008"/>
            <a:ext cx="9144000" cy="1938992"/>
          </a:xfrm>
          <a:prstGeom prst="rect">
            <a:avLst/>
          </a:prstGeom>
          <a:solidFill>
            <a:schemeClr val="bg1">
              <a:lumMod val="50000"/>
              <a:alpha val="67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-21276" y="4919008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ru-RU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Первая и единственная </a:t>
            </a:r>
            <a:r>
              <a:rPr lang="ru-RU" sz="4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языковая</a:t>
            </a:r>
          </a:p>
          <a:p>
            <a:pPr algn="ctr"/>
            <a:r>
              <a:rPr lang="ru-RU" sz="4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 </a:t>
            </a:r>
            <a:r>
              <a:rPr lang="ru-RU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школа в городе: </a:t>
            </a:r>
            <a:r>
              <a:rPr lang="ru-RU" sz="4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35 лет углублённого обучения  английскому </a:t>
            </a:r>
            <a:r>
              <a:rPr lang="ru-RU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языку </a:t>
            </a:r>
            <a:endParaRPr lang="ru-RU" sz="40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4411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fs\Downloads\IMG-20190626-WA000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75" t="17891" r="4933" b="12827"/>
          <a:stretch/>
        </p:blipFill>
        <p:spPr bwMode="auto">
          <a:xfrm>
            <a:off x="0" y="0"/>
            <a:ext cx="92050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687" y="4954919"/>
            <a:ext cx="9201326" cy="1903081"/>
          </a:xfrm>
          <a:prstGeom prst="rect">
            <a:avLst/>
          </a:prstGeom>
          <a:solidFill>
            <a:schemeClr val="bg1">
              <a:lumMod val="50000"/>
              <a:alpha val="67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4954919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Востребованность гимназии: </a:t>
            </a:r>
          </a:p>
          <a:p>
            <a:pPr algn="ctr"/>
            <a:r>
              <a:rPr lang="ru-RU" sz="4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только 15% учащихся – </a:t>
            </a:r>
          </a:p>
          <a:p>
            <a:pPr algn="ctr"/>
            <a:r>
              <a:rPr lang="ru-RU" sz="4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 </a:t>
            </a:r>
            <a:r>
              <a:rPr lang="ru-RU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из </a:t>
            </a:r>
            <a:r>
              <a:rPr lang="ru-RU" sz="4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ближайшего микрорайона</a:t>
            </a:r>
            <a:endParaRPr lang="ru-RU" sz="40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32935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D:\Эля\картинки\баннер\гимназ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44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88" y="5229200"/>
            <a:ext cx="9144000" cy="1628799"/>
          </a:xfrm>
          <a:prstGeom prst="rect">
            <a:avLst/>
          </a:prstGeom>
          <a:solidFill>
            <a:schemeClr val="bg1">
              <a:lumMod val="50000"/>
              <a:alpha val="67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-21276" y="5293081"/>
            <a:ext cx="8964488" cy="153888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ru-RU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Более чем 30-летний опыт </a:t>
            </a:r>
            <a:br>
              <a:rPr lang="ru-RU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</a:br>
            <a:r>
              <a:rPr lang="ru-RU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  </a:t>
            </a:r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многопрофильного</a:t>
            </a:r>
            <a:r>
              <a:rPr lang="ru-RU" sz="4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 </a:t>
            </a:r>
            <a:r>
              <a:rPr lang="ru-RU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обучения</a:t>
            </a:r>
          </a:p>
        </p:txBody>
      </p:sp>
    </p:spTree>
    <p:extLst>
      <p:ext uri="{BB962C8B-B14F-4D97-AF65-F5344CB8AC3E}">
        <p14:creationId xmlns:p14="http://schemas.microsoft.com/office/powerpoint/2010/main" val="297719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2538" name="Рисунок 12" descr="C:\Users\олечка\Desktop\rsz_puzzl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6627" y="1484784"/>
            <a:ext cx="3403737" cy="2822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Заголовок 1"/>
          <p:cNvSpPr>
            <a:spLocks noGrp="1"/>
          </p:cNvSpPr>
          <p:nvPr>
            <p:ph type="title"/>
          </p:nvPr>
        </p:nvSpPr>
        <p:spPr>
          <a:xfrm>
            <a:off x="1043608" y="853397"/>
            <a:ext cx="7877179" cy="677108"/>
          </a:xfrm>
        </p:spPr>
        <p:txBody>
          <a:bodyPr/>
          <a:lstStyle/>
          <a:p>
            <a:r>
              <a:rPr lang="ru-RU" dirty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Успех образовательной </a:t>
            </a:r>
            <a:r>
              <a:rPr lang="ru-RU" dirty="0" smtClean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организации</a:t>
            </a:r>
            <a:r>
              <a:rPr lang="ru-RU" dirty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и  </a:t>
            </a:r>
            <a:r>
              <a:rPr lang="ru-RU" dirty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её выпускников </a:t>
            </a:r>
            <a:r>
              <a:rPr lang="ru-RU" dirty="0" smtClean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зависит </a:t>
            </a:r>
            <a:r>
              <a:rPr lang="ru-RU" dirty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от  грамотной </a:t>
            </a:r>
            <a:r>
              <a:rPr lang="ru-RU" sz="2400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образовательной программы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109198" y="1494511"/>
            <a:ext cx="5182881" cy="2339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kern="0" dirty="0">
                <a:solidFill>
                  <a:srgbClr val="000099"/>
                </a:solidFill>
                <a:latin typeface="+mj-lt"/>
                <a:cs typeface="Times New Roman"/>
              </a:rPr>
              <a:t>8-9 классы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kern="0" dirty="0">
                <a:solidFill>
                  <a:srgbClr val="000099"/>
                </a:solidFill>
                <a:latin typeface="+mj-lt"/>
                <a:cs typeface="Times New Roman"/>
              </a:rPr>
              <a:t>Два адаптивно-предпрофильных направления: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i="1" kern="0" dirty="0">
                <a:solidFill>
                  <a:srgbClr val="C00000"/>
                </a:solidFill>
                <a:latin typeface="+mj-lt"/>
                <a:cs typeface="Times New Roman"/>
              </a:rPr>
              <a:t>социально-гуманитарное и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i="1" kern="0" dirty="0">
                <a:solidFill>
                  <a:srgbClr val="C00000"/>
                </a:solidFill>
                <a:latin typeface="+mj-lt"/>
                <a:cs typeface="Times New Roman"/>
              </a:rPr>
              <a:t>естественно-математическое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400" b="1" kern="0" dirty="0">
              <a:solidFill>
                <a:srgbClr val="00A6EB"/>
              </a:solidFill>
              <a:latin typeface="Times New Roman"/>
              <a:cs typeface="Times New Roman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8001000" y="5765800"/>
            <a:ext cx="381000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 bwMode="auto">
          <a:xfrm>
            <a:off x="4161874" y="3833613"/>
            <a:ext cx="4953000" cy="2708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kern="0" dirty="0">
                <a:solidFill>
                  <a:srgbClr val="000099"/>
                </a:solidFill>
                <a:latin typeface="+mj-lt"/>
                <a:cs typeface="Times New Roman"/>
              </a:rPr>
              <a:t>10-11 классы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kern="0" dirty="0">
                <a:solidFill>
                  <a:srgbClr val="000099"/>
                </a:solidFill>
                <a:latin typeface="+mj-lt"/>
                <a:cs typeface="Times New Roman"/>
              </a:rPr>
              <a:t>Пять профильных классов: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i="1" kern="0" dirty="0">
                <a:solidFill>
                  <a:srgbClr val="C00000"/>
                </a:solidFill>
                <a:latin typeface="+mj-lt"/>
                <a:cs typeface="Times New Roman"/>
              </a:rPr>
              <a:t>гуманитарный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i="1" kern="0" dirty="0">
                <a:solidFill>
                  <a:srgbClr val="C00000"/>
                </a:solidFill>
                <a:latin typeface="+mj-lt"/>
                <a:cs typeface="Times New Roman"/>
              </a:rPr>
              <a:t>технологический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i="1" kern="0" dirty="0" smtClean="0">
                <a:solidFill>
                  <a:srgbClr val="C00000"/>
                </a:solidFill>
                <a:latin typeface="+mj-lt"/>
                <a:cs typeface="Times New Roman"/>
              </a:rPr>
              <a:t>информационно-технологический  естественнонаучный </a:t>
            </a:r>
            <a:endParaRPr lang="ru-RU" sz="2400" b="1" i="1" kern="0" dirty="0">
              <a:solidFill>
                <a:srgbClr val="C00000"/>
              </a:solidFill>
              <a:latin typeface="+mj-lt"/>
              <a:cs typeface="Times New Roman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i="1" kern="0" dirty="0">
                <a:solidFill>
                  <a:srgbClr val="C00000"/>
                </a:solidFill>
                <a:latin typeface="+mj-lt"/>
                <a:cs typeface="Times New Roman"/>
              </a:rPr>
              <a:t>социально-экономический </a:t>
            </a:r>
            <a:endParaRPr lang="ru-RU" sz="2400" b="1" kern="0" dirty="0">
              <a:solidFill>
                <a:srgbClr val="00A6EB"/>
              </a:solidFill>
              <a:latin typeface="+mj-lt"/>
              <a:cs typeface="Times New Roman"/>
            </a:endParaRPr>
          </a:p>
        </p:txBody>
      </p:sp>
      <p:pic>
        <p:nvPicPr>
          <p:cNvPr id="22537" name="Picture 13" descr="https://avatars.mds.yandex.net/get-pdb/1779763/76d1744b-7df4-414d-a99d-1a90faa6d46d/s12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835" y="3513760"/>
            <a:ext cx="3629025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4188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s15.stc.all.kpcdn.net/share/i/4/1478461/wx10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149" y="5889204"/>
            <a:ext cx="1415840" cy="943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68"/>
          <a:stretch/>
        </p:blipFill>
        <p:spPr bwMode="auto">
          <a:xfrm>
            <a:off x="0" y="-69123"/>
            <a:ext cx="8046501" cy="6304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548567" y="723620"/>
            <a:ext cx="44560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ОЛИМПИАДЫ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930484" y="3782408"/>
            <a:ext cx="53058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УЧЕБНЫЕ СБОРЫ</a:t>
            </a:r>
          </a:p>
        </p:txBody>
      </p:sp>
      <p:pic>
        <p:nvPicPr>
          <p:cNvPr id="14" name="Рисунок 13" descr="PVG10let-logo-vecto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0205" y="5651429"/>
            <a:ext cx="1223576" cy="1238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 descr="C:\Users\20\Desktop\Безымянный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308" y="1422551"/>
            <a:ext cx="1292635" cy="1462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3" descr="http://cs614724.vk.me/v614724210/c17/pfcyqw7TdpY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0205" y="2915217"/>
            <a:ext cx="1190834" cy="1230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2199" y="4244076"/>
            <a:ext cx="1224041" cy="1224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121" y="6003247"/>
            <a:ext cx="3284040" cy="880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7919" y="6003247"/>
            <a:ext cx="1079788" cy="880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Рисунок 23" descr="logo"/>
          <p:cNvPicPr/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615" y="6003247"/>
            <a:ext cx="2291926" cy="7745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Прямоугольник 8"/>
          <p:cNvSpPr/>
          <p:nvPr/>
        </p:nvSpPr>
        <p:spPr>
          <a:xfrm rot="16200000">
            <a:off x="-2137580" y="2142911"/>
            <a:ext cx="532697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Подготовка одаренных </a:t>
            </a:r>
          </a:p>
          <a:p>
            <a:pPr algn="ctr"/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детей</a:t>
            </a:r>
            <a:endParaRPr lang="ru-RU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028324" y="1692175"/>
            <a:ext cx="35189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КОНКУРСЫ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1947374" y="2751667"/>
            <a:ext cx="49632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 </a:t>
            </a: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КОНФЕРЕНЦИИ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</a:endParaRPr>
          </a:p>
        </p:txBody>
      </p:sp>
      <p:pic>
        <p:nvPicPr>
          <p:cNvPr id="30" name="Рисунок 3" descr="olymp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0209" y="0"/>
            <a:ext cx="1259335" cy="1424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Прямоугольник 30"/>
          <p:cNvSpPr/>
          <p:nvPr/>
        </p:nvSpPr>
        <p:spPr>
          <a:xfrm>
            <a:off x="1403648" y="4856095"/>
            <a:ext cx="630493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ПРОФИЛЬНЫЙ ЛАГЕРЬ</a:t>
            </a:r>
          </a:p>
        </p:txBody>
      </p:sp>
    </p:spTree>
    <p:extLst>
      <p:ext uri="{BB962C8B-B14F-4D97-AF65-F5344CB8AC3E}">
        <p14:creationId xmlns:p14="http://schemas.microsoft.com/office/powerpoint/2010/main" val="3077032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4939108"/>
              </p:ext>
            </p:extLst>
          </p:nvPr>
        </p:nvGraphicFramePr>
        <p:xfrm>
          <a:off x="155629" y="1988840"/>
          <a:ext cx="8832741" cy="446449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947592"/>
                <a:gridCol w="1947592"/>
                <a:gridCol w="1987931"/>
                <a:gridCol w="1987931"/>
                <a:gridCol w="961695"/>
              </a:tblGrid>
              <a:tr h="384021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 dirty="0">
                          <a:effectLst/>
                        </a:rPr>
                        <a:t>Учебный год</a:t>
                      </a:r>
                      <a:endParaRPr lang="ru-RU" sz="1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 dirty="0">
                          <a:effectLst/>
                        </a:rPr>
                        <a:t>Количество победителей и призеров </a:t>
                      </a:r>
                      <a:r>
                        <a:rPr lang="ru-RU" sz="2000" dirty="0" err="1">
                          <a:effectLst/>
                        </a:rPr>
                        <a:t>ВОШ</a:t>
                      </a:r>
                      <a:endParaRPr lang="ru-RU" sz="1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98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 dirty="0" smtClean="0">
                          <a:effectLst/>
                        </a:rPr>
                        <a:t>Муниципальный</a:t>
                      </a:r>
                      <a:endParaRPr lang="ru-RU" sz="2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 dirty="0">
                          <a:effectLst/>
                        </a:rPr>
                        <a:t>Региональный этап</a:t>
                      </a:r>
                      <a:endParaRPr lang="ru-RU" sz="2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b="1" dirty="0" smtClean="0">
                          <a:effectLst/>
                        </a:rPr>
                        <a:t>Заключительный</a:t>
                      </a:r>
                      <a:endParaRPr lang="ru-RU" sz="2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>
                          <a:effectLst/>
                        </a:rPr>
                        <a:t>Итого</a:t>
                      </a:r>
                      <a:endParaRPr lang="ru-RU" sz="1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37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2011-2012</a:t>
                      </a:r>
                      <a:endParaRPr lang="ru-RU" sz="2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181</a:t>
                      </a:r>
                      <a:endParaRPr lang="ru-RU" sz="2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37</a:t>
                      </a:r>
                      <a:endParaRPr lang="ru-RU" sz="2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2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223</a:t>
                      </a:r>
                      <a:endParaRPr lang="ru-RU" sz="2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37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2012-2013</a:t>
                      </a:r>
                      <a:endParaRPr lang="ru-RU" sz="2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187</a:t>
                      </a:r>
                      <a:endParaRPr lang="ru-RU" sz="2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39</a:t>
                      </a:r>
                      <a:endParaRPr lang="ru-RU" sz="2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ru-RU" sz="2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228</a:t>
                      </a:r>
                      <a:endParaRPr lang="ru-RU" sz="2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37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dirty="0">
                          <a:effectLst/>
                        </a:rPr>
                        <a:t>2013-2014</a:t>
                      </a:r>
                      <a:endParaRPr lang="ru-RU" sz="2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effectLst/>
                        </a:rPr>
                        <a:t>135</a:t>
                      </a:r>
                      <a:endParaRPr lang="ru-RU" sz="2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dirty="0">
                          <a:effectLst/>
                        </a:rPr>
                        <a:t>25</a:t>
                      </a:r>
                      <a:endParaRPr lang="ru-RU" sz="2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dirty="0">
                          <a:effectLst/>
                        </a:rPr>
                        <a:t>-</a:t>
                      </a:r>
                      <a:endParaRPr lang="ru-RU" sz="2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effectLst/>
                        </a:rPr>
                        <a:t>160</a:t>
                      </a:r>
                      <a:endParaRPr lang="ru-RU" sz="2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37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effectLst/>
                        </a:rPr>
                        <a:t>2014-2015</a:t>
                      </a:r>
                      <a:endParaRPr lang="ru-RU" sz="2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effectLst/>
                        </a:rPr>
                        <a:t>150</a:t>
                      </a:r>
                      <a:endParaRPr lang="ru-RU" sz="2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dirty="0">
                          <a:effectLst/>
                        </a:rPr>
                        <a:t>25</a:t>
                      </a:r>
                      <a:endParaRPr lang="ru-RU" sz="2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dirty="0">
                          <a:effectLst/>
                        </a:rPr>
                        <a:t>2</a:t>
                      </a:r>
                      <a:endParaRPr lang="ru-RU" sz="2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dirty="0">
                          <a:effectLst/>
                        </a:rPr>
                        <a:t>177</a:t>
                      </a:r>
                      <a:endParaRPr lang="ru-RU" sz="2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37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effectLst/>
                        </a:rPr>
                        <a:t>2015-2016</a:t>
                      </a:r>
                      <a:endParaRPr lang="ru-RU" sz="2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effectLst/>
                        </a:rPr>
                        <a:t>168</a:t>
                      </a:r>
                      <a:endParaRPr lang="ru-RU" sz="2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effectLst/>
                        </a:rPr>
                        <a:t>36</a:t>
                      </a:r>
                      <a:endParaRPr lang="ru-RU" sz="2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dirty="0">
                          <a:effectLst/>
                        </a:rPr>
                        <a:t>1</a:t>
                      </a:r>
                      <a:endParaRPr lang="ru-RU" sz="2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effectLst/>
                        </a:rPr>
                        <a:t>205</a:t>
                      </a:r>
                      <a:endParaRPr lang="ru-RU" sz="2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37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effectLst/>
                        </a:rPr>
                        <a:t>2016-2017</a:t>
                      </a:r>
                      <a:endParaRPr lang="ru-RU" sz="2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156</a:t>
                      </a:r>
                      <a:endParaRPr lang="ru-RU" sz="2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22</a:t>
                      </a:r>
                      <a:endParaRPr lang="ru-RU" sz="2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</a:t>
                      </a:r>
                      <a:endParaRPr lang="ru-RU" sz="2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180</a:t>
                      </a:r>
                      <a:endParaRPr lang="ru-RU" sz="2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37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>
                          <a:effectLst/>
                        </a:rPr>
                        <a:t>2017-2018</a:t>
                      </a:r>
                      <a:endParaRPr lang="ru-RU" sz="2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185</a:t>
                      </a:r>
                      <a:endParaRPr lang="ru-RU" sz="2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23</a:t>
                      </a:r>
                      <a:endParaRPr lang="ru-RU" sz="2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3</a:t>
                      </a:r>
                      <a:endParaRPr lang="ru-RU" sz="2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211</a:t>
                      </a:r>
                      <a:endParaRPr lang="ru-RU" sz="2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42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>
                          <a:effectLst/>
                        </a:rPr>
                        <a:t>2018-2019</a:t>
                      </a:r>
                      <a:endParaRPr lang="ru-RU" sz="2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tx1"/>
                          </a:solidFill>
                          <a:effectLst/>
                        </a:rPr>
                        <a:t>207</a:t>
                      </a:r>
                      <a:endParaRPr lang="ru-RU" sz="28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</a:rPr>
                        <a:t>50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bg1"/>
                          </a:solidFill>
                          <a:effectLst/>
                        </a:rPr>
                        <a:t>259</a:t>
                      </a:r>
                      <a:endParaRPr lang="ru-RU" sz="280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5" name="Picture 1" descr="D:\Эля\картинки\8f23217_-_коп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4679" y="719017"/>
            <a:ext cx="1549321" cy="1154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7771" y="818709"/>
            <a:ext cx="811266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Результативность участия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во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Всероссийской олимпиаде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школьников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6396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292" name="Заголовок 1"/>
          <p:cNvSpPr>
            <a:spLocks noGrp="1"/>
          </p:cNvSpPr>
          <p:nvPr>
            <p:ph type="title"/>
          </p:nvPr>
        </p:nvSpPr>
        <p:spPr>
          <a:xfrm>
            <a:off x="152400" y="1397001"/>
            <a:ext cx="8839200" cy="2893100"/>
          </a:xfrm>
        </p:spPr>
        <p:txBody>
          <a:bodyPr/>
          <a:lstStyle/>
          <a:p>
            <a:pPr algn="l"/>
            <a:r>
              <a:rPr lang="ru-RU" sz="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br>
              <a:rPr lang="ru-RU" sz="36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br>
              <a:rPr lang="ru-RU" sz="36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i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i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54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8" name="Picture 2" descr="ÐÐ°ÑÑÐ¸Ð½ÐºÐ¸ Ð¿Ð¾ Ð·Ð°Ð¿ÑÐ¾ÑÑ Ð³Ð°Ð»Ð¾ÑÐºÐ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035" y="1355296"/>
            <a:ext cx="86360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4118095"/>
              </p:ext>
            </p:extLst>
          </p:nvPr>
        </p:nvGraphicFramePr>
        <p:xfrm>
          <a:off x="-345752" y="1606563"/>
          <a:ext cx="9259440" cy="5948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300" name="Прямоугольник 14"/>
          <p:cNvSpPr>
            <a:spLocks noChangeArrowheads="1"/>
          </p:cNvSpPr>
          <p:nvPr/>
        </p:nvSpPr>
        <p:spPr bwMode="auto">
          <a:xfrm>
            <a:off x="1619672" y="1529376"/>
            <a:ext cx="626806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Наша «лестница успеха»</a:t>
            </a:r>
            <a:endParaRPr lang="ru-RU" sz="4400" b="1" dirty="0" smtClean="0">
              <a:solidFill>
                <a:prstClr val="black"/>
              </a:solidFill>
              <a:latin typeface="+mj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879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2735</TotalTime>
  <Words>719</Words>
  <Application>Microsoft Office PowerPoint</Application>
  <PresentationFormat>Экран (4:3)</PresentationFormat>
  <Paragraphs>178</Paragraphs>
  <Slides>26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8</vt:i4>
      </vt:variant>
      <vt:variant>
        <vt:lpstr>Заголовки слайдов</vt:lpstr>
      </vt:variant>
      <vt:variant>
        <vt:i4>26</vt:i4>
      </vt:variant>
    </vt:vector>
  </HeadingPairs>
  <TitlesOfParts>
    <vt:vector size="34" baseType="lpstr">
      <vt:lpstr>Тема Office</vt:lpstr>
      <vt:lpstr>1_Тема Office</vt:lpstr>
      <vt:lpstr>Office Theme</vt:lpstr>
      <vt:lpstr>2_Office Theme</vt:lpstr>
      <vt:lpstr>1_Office Theme</vt:lpstr>
      <vt:lpstr>2_Тема Office</vt:lpstr>
      <vt:lpstr>3_Тема Office</vt:lpstr>
      <vt:lpstr>Апекс</vt:lpstr>
      <vt:lpstr>МАОУ «Гимназия №1» городского округа город Стерлитамак Республика Башкортостан  как базовая школа РАН</vt:lpstr>
      <vt:lpstr>Презентация PowerPoint</vt:lpstr>
      <vt:lpstr>Презентация PowerPoint</vt:lpstr>
      <vt:lpstr>Презентация PowerPoint</vt:lpstr>
      <vt:lpstr>Презентация PowerPoint</vt:lpstr>
      <vt:lpstr>Успех образовательной организации и  её выпускников зависит от  грамотной образовательной программы</vt:lpstr>
      <vt:lpstr>Презентация PowerPoint</vt:lpstr>
      <vt:lpstr>Презентация PowerPoint</vt:lpstr>
      <vt:lpstr>                                 </vt:lpstr>
      <vt:lpstr>Презентация PowerPoint</vt:lpstr>
      <vt:lpstr>1 место в городе – Всероссийская олимпиада школьников                        1 место в городе – олимпиады                  на Кубок им.Ю.А.Гагарина                1 место в городе –  научно-исследовательская  деятельность        </vt:lpstr>
      <vt:lpstr>Презентация PowerPoint</vt:lpstr>
      <vt:lpstr>Наши ученики проходят обучение в образовательном детском образовательном центре «Сириус» в городе Сочи</vt:lpstr>
      <vt:lpstr>Презентация PowerPoint</vt:lpstr>
      <vt:lpstr>Презентация PowerPoint</vt:lpstr>
      <vt:lpstr>      Подключены мультимедийные  и цифровые коллекции</vt:lpstr>
      <vt:lpstr>Презентация PowerPoint</vt:lpstr>
      <vt:lpstr>Успеху гимназии способствовало сотрудничество с такими высшими учебными заведениями: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Историю Гимназии как базовой школы РАН пишем вместе!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Создание лаборатории 3D- прототипирования</dc:title>
  <dc:creator>fs</dc:creator>
  <cp:lastModifiedBy>User</cp:lastModifiedBy>
  <cp:revision>103</cp:revision>
  <cp:lastPrinted>2019-06-27T08:24:59Z</cp:lastPrinted>
  <dcterms:created xsi:type="dcterms:W3CDTF">2017-11-21T09:19:54Z</dcterms:created>
  <dcterms:modified xsi:type="dcterms:W3CDTF">2019-06-28T05:30:55Z</dcterms:modified>
</cp:coreProperties>
</file>