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32"/>
  </p:notesMasterIdLst>
  <p:sldIdLst>
    <p:sldId id="260" r:id="rId2"/>
    <p:sldId id="266" r:id="rId3"/>
    <p:sldId id="264" r:id="rId4"/>
    <p:sldId id="267" r:id="rId5"/>
    <p:sldId id="265" r:id="rId6"/>
    <p:sldId id="263" r:id="rId7"/>
    <p:sldId id="272" r:id="rId8"/>
    <p:sldId id="268" r:id="rId9"/>
    <p:sldId id="262" r:id="rId10"/>
    <p:sldId id="284" r:id="rId11"/>
    <p:sldId id="285" r:id="rId12"/>
    <p:sldId id="280" r:id="rId13"/>
    <p:sldId id="286" r:id="rId14"/>
    <p:sldId id="281" r:id="rId15"/>
    <p:sldId id="282" r:id="rId16"/>
    <p:sldId id="283" r:id="rId17"/>
    <p:sldId id="287" r:id="rId18"/>
    <p:sldId id="270" r:id="rId19"/>
    <p:sldId id="269" r:id="rId20"/>
    <p:sldId id="274" r:id="rId21"/>
    <p:sldId id="273" r:id="rId22"/>
    <p:sldId id="288" r:id="rId23"/>
    <p:sldId id="289" r:id="rId24"/>
    <p:sldId id="295" r:id="rId25"/>
    <p:sldId id="290" r:id="rId26"/>
    <p:sldId id="291" r:id="rId27"/>
    <p:sldId id="292" r:id="rId28"/>
    <p:sldId id="293" r:id="rId29"/>
    <p:sldId id="294" r:id="rId30"/>
    <p:sldId id="259" r:id="rId31"/>
  </p:sldIdLst>
  <p:sldSz cx="9144000" cy="6858000" type="screen4x3"/>
  <p:notesSz cx="6858000" cy="9144000"/>
  <p:custDataLst>
    <p:tags r:id="rId3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3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0489" autoAdjust="0"/>
    <p:restoredTop sz="90929"/>
  </p:normalViewPr>
  <p:slideViewPr>
    <p:cSldViewPr>
      <p:cViewPr>
        <p:scale>
          <a:sx n="100" d="100"/>
          <a:sy n="100" d="100"/>
        </p:scale>
        <p:origin x="726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B54FE52-F60F-4FE2-8729-F5252E838584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2E4CFAE-FDBF-48EE-A4A5-DD58C656E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42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16D65F-0A8C-4E03-9995-6EBBCA4EBBD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08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E4CFAE-FDBF-48EE-A4A5-DD58C656E0A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28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E4CFAE-FDBF-48EE-A4A5-DD58C656E0AE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62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2CD074-BBB4-4FBD-B703-BAD64921CFCD}" type="slidenum">
              <a:rPr lang="en-US" altLang="ru-RU" smtClean="0">
                <a:cs typeface="Arial" charset="0"/>
              </a:rPr>
              <a:pPr/>
              <a:t>30</a:t>
            </a:fld>
            <a:endParaRPr lang="en-US" alt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698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3581400"/>
            <a:ext cx="8153400" cy="13716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063" y="4953000"/>
            <a:ext cx="8153400" cy="990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www.PresentationPro.com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AEB234D-2F8A-4735-8B44-A2DD4B369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30AC9-529C-4AA3-A05B-4362585FB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152400"/>
            <a:ext cx="21717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627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DF72D-F929-4E12-A8AB-4A0B53986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B3370-51D7-445C-BB10-E42B6A8046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EA50A-725D-40BC-8F89-E15BA3705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76400"/>
            <a:ext cx="4267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267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E4F5-E80E-4959-8067-FF37AC2C95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779D4-4998-41B4-BC5D-D0D5D7DE48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DC07E-AEC5-463A-B53A-975B737B4C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D3DBE-8EC4-47B2-9A13-4888560E22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07462-E5C0-48AF-96FD-BC33489A0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6B83C-55FF-43C2-8210-E31FB0CC57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38338" y="1524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DB71116-42DA-4EC3-954A-8B43FA224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3.emf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3"/>
          <p:cNvSpPr>
            <a:spLocks noGrp="1"/>
          </p:cNvSpPr>
          <p:nvPr>
            <p:ph type="ctrTitle"/>
          </p:nvPr>
        </p:nvSpPr>
        <p:spPr>
          <a:xfrm>
            <a:off x="500063" y="3581400"/>
            <a:ext cx="8153400" cy="2590800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Учебно-исследовательская и проектная деятельность на уроках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естественно-научного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цикла как средство достижения обучающимися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образовательных результатов</a:t>
            </a:r>
            <a:endParaRPr lang="ru-RU" altLang="ru-RU" sz="3200" dirty="0" smtClean="0"/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IMG-20231117-WA00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5844" y="1448244"/>
            <a:ext cx="6049841" cy="4552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503317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6DA175C-DADD-4C72-B7A1-8709FF9BA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2E99EE1-AF15-4209-86D9-AA5869A5EF19}"/>
              </a:ext>
            </a:extLst>
          </p:cNvPr>
          <p:cNvSpPr txBox="1"/>
          <p:nvPr/>
        </p:nvSpPr>
        <p:spPr>
          <a:xfrm>
            <a:off x="3986213" y="2400300"/>
            <a:ext cx="2521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38AA105-3A6A-40A3-A467-2905CA29A930}"/>
              </a:ext>
            </a:extLst>
          </p:cNvPr>
          <p:cNvSpPr/>
          <p:nvPr/>
        </p:nvSpPr>
        <p:spPr>
          <a:xfrm>
            <a:off x="2286000" y="308275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800" dirty="0"/>
          </a:p>
        </p:txBody>
      </p:sp>
      <p:pic>
        <p:nvPicPr>
          <p:cNvPr id="4098" name="Picture 2" descr="C:\Users\Admin\Desktop\IMG-20231117-WA00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857250"/>
            <a:ext cx="4714547" cy="3547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Admin\Desktop\IMG-20231117-WA00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8426" y="2565156"/>
            <a:ext cx="4565575" cy="3435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652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6DA175C-DADD-4C72-B7A1-8709FF9BA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2E99EE1-AF15-4209-86D9-AA5869A5EF19}"/>
              </a:ext>
            </a:extLst>
          </p:cNvPr>
          <p:cNvSpPr txBox="1"/>
          <p:nvPr/>
        </p:nvSpPr>
        <p:spPr>
          <a:xfrm>
            <a:off x="3986213" y="2400300"/>
            <a:ext cx="2521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38AA105-3A6A-40A3-A467-2905CA29A930}"/>
              </a:ext>
            </a:extLst>
          </p:cNvPr>
          <p:cNvSpPr/>
          <p:nvPr/>
        </p:nvSpPr>
        <p:spPr>
          <a:xfrm>
            <a:off x="2286000" y="308275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3EE9C4D-13E5-41CF-B315-8BA6DCF8F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4292844" cy="3219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Admin\Desktop\IMG-20231117-WA00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1282" y="2326504"/>
            <a:ext cx="4882718" cy="3674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0057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6DA175C-DADD-4C72-B7A1-8709FF9BA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2E99EE1-AF15-4209-86D9-AA5869A5EF19}"/>
              </a:ext>
            </a:extLst>
          </p:cNvPr>
          <p:cNvSpPr txBox="1"/>
          <p:nvPr/>
        </p:nvSpPr>
        <p:spPr>
          <a:xfrm>
            <a:off x="3986213" y="2400300"/>
            <a:ext cx="2521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38AA105-3A6A-40A3-A467-2905CA29A930}"/>
              </a:ext>
            </a:extLst>
          </p:cNvPr>
          <p:cNvSpPr/>
          <p:nvPr/>
        </p:nvSpPr>
        <p:spPr>
          <a:xfrm>
            <a:off x="2286000" y="308275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800" dirty="0"/>
          </a:p>
        </p:txBody>
      </p:sp>
      <p:pic>
        <p:nvPicPr>
          <p:cNvPr id="2" name="Picture 2" descr="C:\Users\Admin\Desktop\IMG-20231201-WA00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861988"/>
            <a:ext cx="3844436" cy="5138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Admin\Desktop\IMG-20231201-WA00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6020" y="857251"/>
            <a:ext cx="3847981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18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6DA175C-DADD-4C72-B7A1-8709FF9BA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2E99EE1-AF15-4209-86D9-AA5869A5EF19}"/>
              </a:ext>
            </a:extLst>
          </p:cNvPr>
          <p:cNvSpPr txBox="1"/>
          <p:nvPr/>
        </p:nvSpPr>
        <p:spPr>
          <a:xfrm>
            <a:off x="3986213" y="2400300"/>
            <a:ext cx="2521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38AA105-3A6A-40A3-A467-2905CA29A930}"/>
              </a:ext>
            </a:extLst>
          </p:cNvPr>
          <p:cNvSpPr/>
          <p:nvPr/>
        </p:nvSpPr>
        <p:spPr>
          <a:xfrm>
            <a:off x="2286000" y="308275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800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CB9EBE0-96B5-4C78-98BC-E363FFC10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289" y="3162494"/>
            <a:ext cx="5084268" cy="2859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8B555E5-0E92-4084-8F81-A6226E5DE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7" y="1016067"/>
            <a:ext cx="4213489" cy="2939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336086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6DA175C-DADD-4C72-B7A1-8709FF9BA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2E99EE1-AF15-4209-86D9-AA5869A5EF19}"/>
              </a:ext>
            </a:extLst>
          </p:cNvPr>
          <p:cNvSpPr txBox="1"/>
          <p:nvPr/>
        </p:nvSpPr>
        <p:spPr>
          <a:xfrm>
            <a:off x="3986213" y="2400300"/>
            <a:ext cx="2521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38AA105-3A6A-40A3-A467-2905CA29A930}"/>
              </a:ext>
            </a:extLst>
          </p:cNvPr>
          <p:cNvSpPr/>
          <p:nvPr/>
        </p:nvSpPr>
        <p:spPr>
          <a:xfrm>
            <a:off x="2286000" y="308275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800" dirty="0"/>
          </a:p>
        </p:txBody>
      </p:sp>
      <p:pic>
        <p:nvPicPr>
          <p:cNvPr id="4098" name="Picture 2" descr="C:\Users\Admin\Desktop\IMG-20231201-WA0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4235" y="857250"/>
            <a:ext cx="3848470" cy="5144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684915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6DA175C-DADD-4C72-B7A1-8709FF9BA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2E99EE1-AF15-4209-86D9-AA5869A5EF19}"/>
              </a:ext>
            </a:extLst>
          </p:cNvPr>
          <p:cNvSpPr txBox="1"/>
          <p:nvPr/>
        </p:nvSpPr>
        <p:spPr>
          <a:xfrm>
            <a:off x="3986213" y="2400300"/>
            <a:ext cx="2521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38AA105-3A6A-40A3-A467-2905CA29A930}"/>
              </a:ext>
            </a:extLst>
          </p:cNvPr>
          <p:cNvSpPr/>
          <p:nvPr/>
        </p:nvSpPr>
        <p:spPr>
          <a:xfrm>
            <a:off x="2286000" y="308275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800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5E183EC-B108-4F64-AB73-F68788ED34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1" y="867874"/>
            <a:ext cx="2893219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D68F0B1-9FEE-44AE-BB1B-207DC395A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4790" y="1887551"/>
            <a:ext cx="6080321" cy="3420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338470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6DA175C-DADD-4C72-B7A1-8709FF9BA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2E99EE1-AF15-4209-86D9-AA5869A5EF19}"/>
              </a:ext>
            </a:extLst>
          </p:cNvPr>
          <p:cNvSpPr txBox="1"/>
          <p:nvPr/>
        </p:nvSpPr>
        <p:spPr>
          <a:xfrm>
            <a:off x="3986213" y="2400300"/>
            <a:ext cx="2521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38AA105-3A6A-40A3-A467-2905CA29A930}"/>
              </a:ext>
            </a:extLst>
          </p:cNvPr>
          <p:cNvSpPr/>
          <p:nvPr/>
        </p:nvSpPr>
        <p:spPr>
          <a:xfrm>
            <a:off x="2286000" y="308275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800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F808F88-FF97-4E7B-8DBA-61A1450C2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609" y="1214026"/>
            <a:ext cx="8070783" cy="4539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734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576"/>
            <a:ext cx="9156859" cy="689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7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0"/>
            <a:ext cx="5129784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4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63" y="3581400"/>
            <a:ext cx="8153400" cy="2209800"/>
          </a:xfrm>
        </p:spPr>
        <p:txBody>
          <a:bodyPr/>
          <a:lstStyle/>
          <a:p>
            <a:r>
              <a:rPr lang="ru-RU" b="1" i="1" dirty="0" smtClean="0"/>
              <a:t>"Чтобы человек был сытым один день, дай ему одну рыбку, два дня - две рыбки, всю жизнь - научи его ловить рыбу".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" y="-6096"/>
            <a:ext cx="46482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0"/>
            <a:ext cx="46482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834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0"/>
            <a:ext cx="482733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" y="0"/>
            <a:ext cx="459486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11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7384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29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9227512"/>
              </p:ext>
            </p:extLst>
          </p:nvPr>
        </p:nvGraphicFramePr>
        <p:xfrm>
          <a:off x="4572000" y="-31960"/>
          <a:ext cx="4876800" cy="6889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crobat Document" r:id="rId4" imgW="5676857" imgH="8019731" progId="AcroExch.Document.DC">
                  <p:embed/>
                </p:oleObj>
              </mc:Choice>
              <mc:Fallback>
                <p:oleObj name="Acrobat Document" r:id="rId4" imgW="5676857" imgH="801973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0" y="-31960"/>
                        <a:ext cx="4876800" cy="6889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326460"/>
              </p:ext>
            </p:extLst>
          </p:nvPr>
        </p:nvGraphicFramePr>
        <p:xfrm>
          <a:off x="-76200" y="0"/>
          <a:ext cx="4876800" cy="6889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Acrobat Document" r:id="rId6" imgW="5676857" imgH="8019731" progId="AcroExch.Document.DC">
                  <p:embed/>
                </p:oleObj>
              </mc:Choice>
              <mc:Fallback>
                <p:oleObj name="Acrobat Document" r:id="rId6" imgW="5676857" imgH="801973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76200" y="0"/>
                        <a:ext cx="4876800" cy="6889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978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80574" cy="6797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347"/>
                <a:gridCol w="1932347"/>
                <a:gridCol w="1932347"/>
                <a:gridCol w="1932347"/>
                <a:gridCol w="1451186"/>
              </a:tblGrid>
              <a:tr h="15691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Тип темы</a:t>
                      </a:r>
                      <a:endParaRPr lang="ru-RU" sz="14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Предметная область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Объект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Исследование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Что мы хотим узнать,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выяснить об этом объекте?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Проблема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Чем мы недовольны, что нам мешает, что хотелось бы улучшить?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Решение</a:t>
                      </a:r>
                    </a:p>
                    <a:p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Выбираем конкретное </a:t>
                      </a:r>
                      <a:r>
                        <a:rPr lang="ru-RU" sz="14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мероприятие,дело</a:t>
                      </a: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которое нам кажется полезным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62069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Технология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68277">
                <a:tc>
                  <a:txBody>
                    <a:bodyPr/>
                    <a:lstStyle/>
                    <a:p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Физика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42070">
                <a:tc>
                  <a:txBody>
                    <a:bodyPr/>
                    <a:lstStyle/>
                    <a:p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Русский</a:t>
                      </a:r>
                      <a:r>
                        <a:rPr lang="ru-RU" sz="1400" b="1" baseline="0" smtClean="0">
                          <a:solidFill>
                            <a:schemeClr val="tx1"/>
                          </a:solidFill>
                        </a:rPr>
                        <a:t> язык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u="none" strike="noStrike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Математика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Биология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1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785564"/>
              </p:ext>
            </p:extLst>
          </p:nvPr>
        </p:nvGraphicFramePr>
        <p:xfrm>
          <a:off x="0" y="0"/>
          <a:ext cx="9180574" cy="6908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347"/>
                <a:gridCol w="1932347"/>
                <a:gridCol w="1932347"/>
                <a:gridCol w="1932347"/>
                <a:gridCol w="1451186"/>
              </a:tblGrid>
              <a:tr h="15691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Тип темы</a:t>
                      </a:r>
                      <a:endParaRPr lang="ru-RU" sz="14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Предметная область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Объект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Исследование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Что мы хотим узнать,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выяснить об этом объекте?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Проблема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Чем мы недовольны, что нам мешает, что хотелось бы улучшить?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Решение</a:t>
                      </a:r>
                    </a:p>
                    <a:p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Выбираем конкретное </a:t>
                      </a:r>
                      <a:r>
                        <a:rPr lang="ru-RU" sz="14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мероприятие,дело</a:t>
                      </a: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которое нам кажется полезным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62069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Технология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Выбор яблок для приготовления блюд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сохранить яблоко на долгий срок?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Кулинарное шоу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968277">
                <a:tc>
                  <a:txBody>
                    <a:bodyPr/>
                    <a:lstStyle/>
                    <a:p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Физика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42070">
                <a:tc>
                  <a:txBody>
                    <a:bodyPr/>
                    <a:lstStyle/>
                    <a:p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Русский</a:t>
                      </a:r>
                      <a:r>
                        <a:rPr lang="ru-RU" sz="1400" b="1" baseline="0" smtClean="0">
                          <a:solidFill>
                            <a:schemeClr val="tx1"/>
                          </a:solidFill>
                        </a:rPr>
                        <a:t> язык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u="none" strike="noStrike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Математика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Биология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70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-39622" y="0"/>
          <a:ext cx="9180574" cy="7098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347"/>
                <a:gridCol w="1932347"/>
                <a:gridCol w="1932347"/>
                <a:gridCol w="1932347"/>
                <a:gridCol w="1451186"/>
              </a:tblGrid>
              <a:tr h="15691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Тип темы</a:t>
                      </a:r>
                      <a:endParaRPr lang="ru-RU" sz="14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Предметная область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Объект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Исследование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Что мы хотим узнать,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выяснить об этом объекте?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Проблема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Чем мы недовольны, что нам мешает, что хотелось бы улучшить?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Решение</a:t>
                      </a:r>
                    </a:p>
                    <a:p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Выбираем конкретное </a:t>
                      </a:r>
                      <a:r>
                        <a:rPr lang="ru-RU" sz="14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мероприятие,дело</a:t>
                      </a: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которое нам кажется полезным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62069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Технология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Выбор яблок для приготовления блюд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сохранить яблоко на долгий срок?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Кулинарное шоу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96827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Физика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физических свойств яблок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определить спелость яблока по физическим свойствам?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Веселые эксперименты «Электропроводность фруктов»</a:t>
                      </a:r>
                    </a:p>
                  </a:txBody>
                  <a:tcPr/>
                </a:tc>
              </a:tr>
              <a:tr h="114207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Русский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язык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Математика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Биология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0" y="0"/>
            <a:ext cx="1905000" cy="1600200"/>
          </a:xfrm>
          <a:prstGeom prst="line">
            <a:avLst/>
          </a:prstGeom>
          <a:ln w="28575">
            <a:solidFill>
              <a:srgbClr val="E7F3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195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-39622" y="0"/>
          <a:ext cx="9180574" cy="7114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347"/>
                <a:gridCol w="1932347"/>
                <a:gridCol w="1932347"/>
                <a:gridCol w="1932347"/>
                <a:gridCol w="1451186"/>
              </a:tblGrid>
              <a:tr h="15691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Тип темы</a:t>
                      </a:r>
                      <a:endParaRPr lang="ru-RU" sz="14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Предметная область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Объект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Исследование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Что мы хотим узнать,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выяснить об этом объекте?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Проблема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Чем мы недовольны, что нам мешает, что хотелось бы улучшить?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Решение</a:t>
                      </a:r>
                    </a:p>
                    <a:p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Выбираем конкретное </a:t>
                      </a:r>
                      <a:r>
                        <a:rPr lang="ru-RU" sz="14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мероприятие,дело</a:t>
                      </a: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которое нам кажется полезным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62069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Технология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Выбор яблок для приготовления блюд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сохранить яблоко на долгий срок?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Кулинарное шоу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96827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Физика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физических свойств яблок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определить спелость яблока по физическим свойствам?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Веселые эксперименты «Электропроводность фруктов»</a:t>
                      </a:r>
                    </a:p>
                  </a:txBody>
                  <a:tcPr/>
                </a:tc>
              </a:tr>
              <a:tr h="114207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Русский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язык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Происхождение слова «яблоко».</a:t>
                      </a:r>
                    </a:p>
                    <a:p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Фразеологизмы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Сложность фонетического разбора слова «яблоко»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 сказок «Яблочный спас»	</a:t>
                      </a:r>
                    </a:p>
                    <a:p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Математика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Биология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0" y="0"/>
            <a:ext cx="1905000" cy="1600200"/>
          </a:xfrm>
          <a:prstGeom prst="line">
            <a:avLst/>
          </a:prstGeom>
          <a:ln w="28575">
            <a:solidFill>
              <a:srgbClr val="E7F3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49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-39622" y="0"/>
          <a:ext cx="9180574" cy="7114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347"/>
                <a:gridCol w="1932347"/>
                <a:gridCol w="1932347"/>
                <a:gridCol w="1932347"/>
                <a:gridCol w="1451186"/>
              </a:tblGrid>
              <a:tr h="15691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Тип темы</a:t>
                      </a:r>
                      <a:endParaRPr lang="ru-RU" sz="14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Предметная область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Объект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Исследование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Что мы хотим узнать,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выяснить об этом объекте?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Проблема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Чем мы недовольны, что нам мешает, что хотелось бы улучшить?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Решение</a:t>
                      </a:r>
                    </a:p>
                    <a:p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Выбираем конкретное </a:t>
                      </a:r>
                      <a:r>
                        <a:rPr lang="ru-RU" sz="14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мероприятие,дело</a:t>
                      </a: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которое нам кажется полезным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62069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Технология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Выбор яблок для приготовления блюд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сохранить яблоко на долгий срок?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Кулинарное шоу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96827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Физика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физических свойств яблок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определить спелость яблока по физическим свойствам?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Веселые эксперименты «Электропроводность фруктов»</a:t>
                      </a:r>
                    </a:p>
                  </a:txBody>
                  <a:tcPr/>
                </a:tc>
              </a:tr>
              <a:tr h="114207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Русский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язык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Происхождение слова «яблоко».</a:t>
                      </a:r>
                    </a:p>
                    <a:p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Фразеологизмы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Сложность фонетического разбора слова «яблоко»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 сказок «Яблочный спас»	</a:t>
                      </a:r>
                    </a:p>
                    <a:p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Математика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радиуса и объема яблока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рассчитать количество яблок для приготовления 5 кг варенья?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яблока при изучении темы «Дроби»</a:t>
                      </a:r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Биология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0" y="0"/>
            <a:ext cx="1905000" cy="1600200"/>
          </a:xfrm>
          <a:prstGeom prst="line">
            <a:avLst/>
          </a:prstGeom>
          <a:ln w="28575">
            <a:solidFill>
              <a:srgbClr val="E7F3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76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-39622" y="0"/>
          <a:ext cx="9180574" cy="7114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347"/>
                <a:gridCol w="1932347"/>
                <a:gridCol w="1932347"/>
                <a:gridCol w="1932347"/>
                <a:gridCol w="1451186"/>
              </a:tblGrid>
              <a:tr h="15691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Тип темы</a:t>
                      </a:r>
                      <a:endParaRPr lang="ru-RU" sz="14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Предметная область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Объект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Исследование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Что мы хотим узнать,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выяснить об этом объекте?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Проблема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Чем мы недовольны, что нам мешает, что хотелось бы улучшить?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Решение</a:t>
                      </a:r>
                    </a:p>
                    <a:p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Выбираем конкретное </a:t>
                      </a:r>
                      <a:r>
                        <a:rPr lang="ru-RU" sz="14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мероприятие,дело</a:t>
                      </a:r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которое нам кажется полезным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62069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Технология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Выбор яблок для приготовления блюд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сохранить яблоко на долгий срок?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Кулинарное шоу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96827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Физика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физических свойств яблок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определить спелость яблока по физическим свойствам?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Веселые эксперименты «Электропроводность фруктов»</a:t>
                      </a:r>
                    </a:p>
                  </a:txBody>
                  <a:tcPr/>
                </a:tc>
              </a:tr>
              <a:tr h="114207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Русский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язык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Происхождение слова «яблоко».</a:t>
                      </a:r>
                    </a:p>
                    <a:p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Фразеологизмы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Сложность фонетического разбора слова «яблоко»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 сказок «Яблочный спас»	</a:t>
                      </a:r>
                    </a:p>
                    <a:p>
                      <a:endParaRPr lang="ru-RU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Математика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радиуса и объема яблока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рассчитать количество яблок для приготовления 5 кг варенья?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яблока при изучении темы «Дроби»</a:t>
                      </a:r>
                    </a:p>
                  </a:txBody>
                  <a:tcPr/>
                </a:tc>
              </a:tr>
              <a:tr h="124082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Биология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Яблоко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количества железа в яблоке.		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Яблочный уксус: польза или вред?	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Посадка яблони	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0" y="0"/>
            <a:ext cx="1905000" cy="1600200"/>
          </a:xfrm>
          <a:prstGeom prst="line">
            <a:avLst/>
          </a:prstGeom>
          <a:ln w="28575">
            <a:solidFill>
              <a:srgbClr val="E7F3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18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895600"/>
            <a:ext cx="8153400" cy="1371600"/>
          </a:xfrm>
        </p:spPr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результаты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3962400"/>
            <a:ext cx="8153400" cy="1905000"/>
          </a:xfrm>
        </p:spPr>
        <p:txBody>
          <a:bodyPr/>
          <a:lstStyle/>
          <a:p>
            <a:pPr algn="just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- умения, применимые как в рамках образовательного процесса, так и при решении проблем в реальных жизненных ситуациях, освоенные обучающимися на базе одного, нескольких или всех учебных предметов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4"/>
          <p:cNvSpPr>
            <a:spLocks noGrp="1"/>
          </p:cNvSpPr>
          <p:nvPr>
            <p:ph type="title"/>
          </p:nvPr>
        </p:nvSpPr>
        <p:spPr>
          <a:xfrm>
            <a:off x="1295400" y="152400"/>
            <a:ext cx="6934200" cy="1143000"/>
          </a:xfrm>
        </p:spPr>
        <p:txBody>
          <a:bodyPr/>
          <a:lstStyle/>
          <a:p>
            <a:pPr algn="ctr" eaLnBrk="1" hangingPunct="1"/>
            <a:r>
              <a:rPr lang="ru-RU" altLang="ru-RU" dirty="0" smtClean="0"/>
              <a:t>Заключение</a:t>
            </a:r>
          </a:p>
        </p:txBody>
      </p:sp>
      <p:sp>
        <p:nvSpPr>
          <p:cNvPr id="5123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Учебно-исследовательская и проектная деятельность позволяет учителю увеличить заинтересованность обучающихся в преподаваемых предметах, обеспечить высокий уровень теоретической подготовки учеников, а также эффективно способствует достижению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результатов обучения.</a:t>
            </a:r>
          </a:p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Учебно-исследовательская и проектная деятельность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400" b="1" u="sng" dirty="0" smtClean="0"/>
              <a:t>Проектная деятельность</a:t>
            </a:r>
            <a:r>
              <a:rPr lang="ru-RU" sz="2400" dirty="0" smtClean="0"/>
              <a:t> - совместная учебно-познавательная, творческая или игровая деятельность учащихся, имеющая общую цель, согласованные методы, способы деятельности, главным продуктом которой является «осязаемый результат», готовый к использованию.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u="sng" dirty="0" smtClean="0"/>
              <a:t> </a:t>
            </a:r>
            <a:r>
              <a:rPr lang="ru-RU" sz="2400" b="1" u="sng" dirty="0" smtClean="0"/>
              <a:t>Исследовательская деятельность -</a:t>
            </a:r>
            <a:r>
              <a:rPr lang="ru-RU" sz="2400" dirty="0" smtClean="0"/>
              <a:t>  </a:t>
            </a:r>
            <a:r>
              <a:rPr lang="ru-RU" sz="2400" dirty="0" err="1" smtClean="0"/>
              <a:t>деятельность</a:t>
            </a:r>
            <a:r>
              <a:rPr lang="ru-RU" sz="2400" dirty="0" smtClean="0"/>
              <a:t> по открытию нового для учащихся знания об объекте исследования, способе или средстве деятельности, главным продуктом которой является развитие самого ученика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8001000" cy="1143000"/>
          </a:xfrm>
        </p:spPr>
        <p:txBody>
          <a:bodyPr/>
          <a:lstStyle/>
          <a:p>
            <a:pPr algn="ctr"/>
            <a:r>
              <a:rPr lang="ru-RU" sz="2800" dirty="0"/>
              <a:t>Учебно-исследовательская работа учащихся при обучении    </a:t>
            </a:r>
            <a:r>
              <a:rPr lang="ru-RU" sz="2800" dirty="0" smtClean="0"/>
              <a:t>предметов естественно-научного цикла организуется </a:t>
            </a:r>
            <a:r>
              <a:rPr lang="ru-RU" sz="2800" dirty="0"/>
              <a:t>по двум направлениям: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676400"/>
            <a:ext cx="4267200" cy="4724400"/>
          </a:xfrm>
        </p:spPr>
        <p:txBody>
          <a:bodyPr/>
          <a:lstStyle/>
          <a:p>
            <a:r>
              <a:rPr lang="ru-RU" sz="2200" dirty="0"/>
              <a:t>урочная учебно-исследовательская деятельность учащихся, в  формах: проблемные уроки, семинары, урок-лаборатория, уроки-исследования,  урок – творческий отчет, урок – защита исследовательских проектов, урок «Открытие»,  учебный эксперимент,  домашнее задание исследовательского характера</a:t>
            </a:r>
            <a:r>
              <a:rPr lang="ru-RU" sz="2400" dirty="0"/>
              <a:t>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200" dirty="0"/>
              <a:t>внеурочная учебно-исследовательская деятельность учащихся,  которая  является логическим продолжением урочной деятельности: научно-исследовательская и реферативная работа, интеллектуальные </a:t>
            </a:r>
            <a:r>
              <a:rPr lang="ru-RU" sz="2200" dirty="0" smtClean="0"/>
              <a:t>марафоны, конференции.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93648" y="987552"/>
            <a:ext cx="6864096" cy="48768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54932" y="706628"/>
            <a:ext cx="5701792" cy="427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69036" y="665988"/>
            <a:ext cx="6858000" cy="55199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136" y="-3048"/>
            <a:ext cx="4880864" cy="366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9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6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28" y="0"/>
            <a:ext cx="5257800" cy="39433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10100" y="2311908"/>
            <a:ext cx="5181600" cy="38862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53918" y="855726"/>
            <a:ext cx="6845808" cy="5134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MOVIE_LOOPED_PLAYBACK" val="1"/>
  <p:tag name="GENSWF_OUTPUT_FILE_NAME" val="PPP_SBUSC_TXT_3D_Graph_Increasing"/>
  <p:tag name="GENSWF_MOVIE_ONCLICK_URL" val="http://"/>
  <p:tag name="GENSWF_MOVIE_PRESENTATION_END_URL" val="http://"/>
</p:tagLst>
</file>

<file path=ppt/theme/theme1.xml><?xml version="1.0" encoding="utf-8"?>
<a:theme xmlns:a="http://schemas.openxmlformats.org/drawingml/2006/main" name="PPP_SEDUC_TXT_Chemistry_Class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PPP_SEDUC_TXT_Chemistry_Class</Template>
  <TotalTime>2101</TotalTime>
  <Words>820</Words>
  <Application>Microsoft Office PowerPoint</Application>
  <PresentationFormat>Экран (4:3)</PresentationFormat>
  <Paragraphs>212</Paragraphs>
  <Slides>30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PPP_SEDUC_TXT_Chemistry_Class</vt:lpstr>
      <vt:lpstr>Acrobat Document</vt:lpstr>
      <vt:lpstr>Учебно-исследовательская и проектная деятельность на уроках естественно-научного цикла как средство достижения обучающимися метапредметных образовательных результатов</vt:lpstr>
      <vt:lpstr>"Чтобы человек был сытым один день, дай ему одну рыбку, два дня - две рыбки, всю жизнь - научи его ловить рыбу".</vt:lpstr>
      <vt:lpstr>Метапредметные результаты</vt:lpstr>
      <vt:lpstr>Учебно-исследовательская и проектная деятельность</vt:lpstr>
      <vt:lpstr>Учебно-исследовательская работа учащихся при обучении    предметов естественно-научного цикла организуется по двум направлениям: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Cab20</cp:lastModifiedBy>
  <cp:revision>173</cp:revision>
  <dcterms:created xsi:type="dcterms:W3CDTF">2004-02-11T14:41:34Z</dcterms:created>
  <dcterms:modified xsi:type="dcterms:W3CDTF">2026-04-09T06:35:01Z</dcterms:modified>
</cp:coreProperties>
</file>