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8"/>
  </p:notesMasterIdLst>
  <p:sldIdLst>
    <p:sldId id="260" r:id="rId2"/>
    <p:sldId id="266" r:id="rId3"/>
    <p:sldId id="264" r:id="rId4"/>
    <p:sldId id="267" r:id="rId5"/>
    <p:sldId id="265" r:id="rId6"/>
    <p:sldId id="290" r:id="rId7"/>
    <p:sldId id="268" r:id="rId8"/>
    <p:sldId id="262" r:id="rId9"/>
    <p:sldId id="291" r:id="rId10"/>
    <p:sldId id="292" r:id="rId11"/>
    <p:sldId id="269" r:id="rId12"/>
    <p:sldId id="274" r:id="rId13"/>
    <p:sldId id="273" r:id="rId14"/>
    <p:sldId id="288" r:id="rId15"/>
    <p:sldId id="289" r:id="rId16"/>
    <p:sldId id="259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0489" autoAdjust="0"/>
    <p:restoredTop sz="90929"/>
  </p:normalViewPr>
  <p:slideViewPr>
    <p:cSldViewPr>
      <p:cViewPr varScale="1">
        <p:scale>
          <a:sx n="105" d="100"/>
          <a:sy n="105" d="100"/>
        </p:scale>
        <p:origin x="14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B54FE52-F60F-4FE2-8729-F5252E838584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2E4CFAE-FDBF-48EE-A4A5-DD58C656E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42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16D65F-0A8C-4E03-9995-6EBBCA4EBBD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08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E4CFAE-FDBF-48EE-A4A5-DD58C656E0A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28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E4CFAE-FDBF-48EE-A4A5-DD58C656E0A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62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2CD074-BBB4-4FBD-B703-BAD64921CFCD}" type="slidenum">
              <a:rPr lang="en-US" altLang="ru-RU" smtClean="0">
                <a:cs typeface="Arial" charset="0"/>
              </a:rPr>
              <a:pPr/>
              <a:t>16</a:t>
            </a:fld>
            <a:endParaRPr lang="en-US" alt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698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3581400"/>
            <a:ext cx="8153400" cy="13716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063" y="4953000"/>
            <a:ext cx="8153400" cy="990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www.PresentationPro.com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AEB234D-2F8A-4735-8B44-A2DD4B369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30AC9-529C-4AA3-A05B-4362585FB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152400"/>
            <a:ext cx="21717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627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DF72D-F929-4E12-A8AB-4A0B53986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B3370-51D7-445C-BB10-E42B6A8046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EA50A-725D-40BC-8F89-E15BA3705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4267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267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E4F5-E80E-4959-8067-FF37AC2C95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779D4-4998-41B4-BC5D-D0D5D7DE48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DC07E-AEC5-463A-B53A-975B737B4C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D3DBE-8EC4-47B2-9A13-4888560E2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07462-E5C0-48AF-96FD-BC33489A0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6B83C-55FF-43C2-8210-E31FB0CC57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38338" y="1524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www.PresentationPro.com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DB71116-42DA-4EC3-954A-8B43FA2244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3"/>
          <p:cNvSpPr>
            <a:spLocks noGrp="1"/>
          </p:cNvSpPr>
          <p:nvPr>
            <p:ph type="ctrTitle"/>
          </p:nvPr>
        </p:nvSpPr>
        <p:spPr>
          <a:xfrm>
            <a:off x="500063" y="3581400"/>
            <a:ext cx="8153400" cy="259080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метапред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метных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образовательных результатов через 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чебно-исследовательскую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проектную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применением цифровых лабораторий на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уроках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естественных наук </a:t>
            </a:r>
            <a:endParaRPr lang="ru-RU" altLang="ru-RU" sz="3200" dirty="0" smtClean="0"/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80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0"/>
            <a:ext cx="5129784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4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" y="-6096"/>
            <a:ext cx="46482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0"/>
            <a:ext cx="46482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834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0"/>
            <a:ext cx="482733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292" y="0"/>
            <a:ext cx="459486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11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7384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29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9227512"/>
              </p:ext>
            </p:extLst>
          </p:nvPr>
        </p:nvGraphicFramePr>
        <p:xfrm>
          <a:off x="4572000" y="-31960"/>
          <a:ext cx="4876800" cy="6889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Acrobat Document" r:id="rId4" imgW="5676857" imgH="8019731" progId="AcroExch.Document.DC">
                  <p:embed/>
                </p:oleObj>
              </mc:Choice>
              <mc:Fallback>
                <p:oleObj name="Acrobat Document" r:id="rId4" imgW="5676857" imgH="801973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0" y="-31960"/>
                        <a:ext cx="4876800" cy="6889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326460"/>
              </p:ext>
            </p:extLst>
          </p:nvPr>
        </p:nvGraphicFramePr>
        <p:xfrm>
          <a:off x="-76200" y="0"/>
          <a:ext cx="4876800" cy="6889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Acrobat Document" r:id="rId6" imgW="5676857" imgH="8019731" progId="AcroExch.Document.DC">
                  <p:embed/>
                </p:oleObj>
              </mc:Choice>
              <mc:Fallback>
                <p:oleObj name="Acrobat Document" r:id="rId6" imgW="5676857" imgH="801973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76200" y="0"/>
                        <a:ext cx="4876800" cy="6889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978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4"/>
          <p:cNvSpPr>
            <a:spLocks noGrp="1"/>
          </p:cNvSpPr>
          <p:nvPr>
            <p:ph type="title"/>
          </p:nvPr>
        </p:nvSpPr>
        <p:spPr>
          <a:xfrm>
            <a:off x="1295400" y="152400"/>
            <a:ext cx="6934200" cy="1143000"/>
          </a:xfrm>
        </p:spPr>
        <p:txBody>
          <a:bodyPr/>
          <a:lstStyle/>
          <a:p>
            <a:pPr algn="ctr" eaLnBrk="1" hangingPunct="1"/>
            <a:r>
              <a:rPr lang="ru-RU" altLang="ru-RU" dirty="0" smtClean="0"/>
              <a:t>Заключение</a:t>
            </a:r>
          </a:p>
        </p:txBody>
      </p:sp>
      <p:sp>
        <p:nvSpPr>
          <p:cNvPr id="5123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Учебно-исследовательская и проектная деятельность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применением цифровых лабораторий позволяет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учителю увеличить заинтересованность обучающихся в преподаваемых предметах, обеспечить высокий уровень теоретической подготовки учеников, а также эффективно способствует достижению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результатов обучения.</a:t>
            </a:r>
          </a:p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63" y="3581400"/>
            <a:ext cx="8153400" cy="2209800"/>
          </a:xfrm>
        </p:spPr>
        <p:txBody>
          <a:bodyPr/>
          <a:lstStyle/>
          <a:p>
            <a:r>
              <a:rPr lang="ru-RU" b="1" i="1" dirty="0" smtClean="0"/>
              <a:t>"Чтобы человек был сытым один день, дай ему одну рыбку, два дня - две рыбки, всю жизнь - научи его ловить рыбу".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895600"/>
            <a:ext cx="8153400" cy="1371600"/>
          </a:xfrm>
        </p:spPr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результаты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3962400"/>
            <a:ext cx="8153400" cy="1905000"/>
          </a:xfrm>
        </p:spPr>
        <p:txBody>
          <a:bodyPr/>
          <a:lstStyle/>
          <a:p>
            <a:pPr algn="just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- умения, применимые как в рамках образовательного процесса, так и при решении проблем в реальных жизненных ситуациях, освоенные обучающимися на базе одного, нескольких или всех учебных предметов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Учебно-исследовательская и проектная деятельность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400" b="1" u="sng" dirty="0" smtClean="0"/>
              <a:t>Проектная деятельность</a:t>
            </a:r>
            <a:r>
              <a:rPr lang="ru-RU" sz="2400" dirty="0" smtClean="0"/>
              <a:t> - совместная учебно-познавательная, творческая или игровая деятельность учащихся, имеющая общую цель, согласованные методы, способы деятельности, главным продуктом которой является «осязаемый результат», готовый к использованию.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u="sng" dirty="0" smtClean="0"/>
              <a:t> </a:t>
            </a:r>
            <a:r>
              <a:rPr lang="ru-RU" sz="2400" b="1" u="sng" dirty="0" smtClean="0"/>
              <a:t>Исследовательская деятельность -</a:t>
            </a:r>
            <a:r>
              <a:rPr lang="ru-RU" sz="2400" dirty="0" smtClean="0"/>
              <a:t>  </a:t>
            </a:r>
            <a:r>
              <a:rPr lang="ru-RU" sz="2400" dirty="0" err="1" smtClean="0"/>
              <a:t>деятельность</a:t>
            </a:r>
            <a:r>
              <a:rPr lang="ru-RU" sz="2400" dirty="0" smtClean="0"/>
              <a:t> по открытию нового для учащихся знания об объекте исследования, способе или средстве деятельности, главным продуктом которой является развитие самого ученика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8001000" cy="1143000"/>
          </a:xfrm>
        </p:spPr>
        <p:txBody>
          <a:bodyPr/>
          <a:lstStyle/>
          <a:p>
            <a:pPr algn="ctr"/>
            <a:r>
              <a:rPr lang="ru-RU" sz="2800" dirty="0"/>
              <a:t>Учебно-исследовательская работа учащихся при обучении    </a:t>
            </a:r>
            <a:r>
              <a:rPr lang="ru-RU" sz="2800" dirty="0" smtClean="0"/>
              <a:t>предметов естественно-научного цикла организуется </a:t>
            </a:r>
            <a:r>
              <a:rPr lang="ru-RU" sz="2800" dirty="0"/>
              <a:t>по двум направлениям: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4267200" cy="4724400"/>
          </a:xfrm>
        </p:spPr>
        <p:txBody>
          <a:bodyPr/>
          <a:lstStyle/>
          <a:p>
            <a:r>
              <a:rPr lang="ru-RU" sz="2200" dirty="0"/>
              <a:t>урочная учебно-исследовательская деятельность учащихся, в  формах: проблемные уроки, семинары, урок-лаборатория, уроки-исследования,  урок – творческий отчет, урок – защита исследовательских проектов, урок «Открытие»,  учебный эксперимент,  домашнее задание исследовательского характера</a:t>
            </a:r>
            <a:r>
              <a:rPr lang="ru-RU" sz="2400" dirty="0"/>
              <a:t>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200" dirty="0"/>
              <a:t>внеурочная учебно-исследовательская деятельность учащихся,  которая  является логическим продолжением урочной деятельности: научно-исследовательская и реферативная работа, интеллектуальные </a:t>
            </a:r>
            <a:r>
              <a:rPr lang="ru-RU" sz="2200" dirty="0" smtClean="0"/>
              <a:t>марафоны, конференции.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www.PresentationPro.com</a:t>
            </a:r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525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6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6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28" y="0"/>
            <a:ext cx="5257800" cy="39433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10100" y="2311908"/>
            <a:ext cx="5181600" cy="38862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53918" y="855726"/>
            <a:ext cx="6845808" cy="5134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19150" y="819149"/>
            <a:ext cx="6553200" cy="491489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9653" y="819149"/>
            <a:ext cx="6553202" cy="4914902"/>
          </a:xfrm>
        </p:spPr>
      </p:pic>
    </p:spTree>
    <p:extLst>
      <p:ext uri="{BB962C8B-B14F-4D97-AF65-F5344CB8AC3E}">
        <p14:creationId xmlns:p14="http://schemas.microsoft.com/office/powerpoint/2010/main" val="17733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MOVIE_LOOPED_PLAYBACK" val="1"/>
  <p:tag name="GENSWF_OUTPUT_FILE_NAME" val="PPP_SBUSC_TXT_3D_Graph_Increasing"/>
  <p:tag name="GENSWF_MOVIE_ONCLICK_URL" val="http://"/>
  <p:tag name="GENSWF_MOVIE_PRESENTATION_END_URL" val="http://"/>
</p:tagLst>
</file>

<file path=ppt/theme/theme1.xml><?xml version="1.0" encoding="utf-8"?>
<a:theme xmlns:a="http://schemas.openxmlformats.org/drawingml/2006/main" name="PPP_SEDUC_TXT_Chemistry_Class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PPP_SEDUC_TXT_Chemistry_Class</Template>
  <TotalTime>2206</TotalTime>
  <Words>260</Words>
  <Application>Microsoft Office PowerPoint</Application>
  <PresentationFormat>Экран (4:3)</PresentationFormat>
  <Paragraphs>20</Paragraphs>
  <Slides>16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PPP_SEDUC_TXT_Chemistry_Class</vt:lpstr>
      <vt:lpstr>Acrobat Document</vt:lpstr>
      <vt:lpstr>Формирование метапредметных образовательных результатов через учебно-исследовательскую и проектную деятельность с применением цифровых лабораторий на уроках естественных наук </vt:lpstr>
      <vt:lpstr>"Чтобы человек был сытым один день, дай ему одну рыбку, два дня - две рыбки, всю жизнь - научи его ловить рыбу".</vt:lpstr>
      <vt:lpstr>Метапредметные результаты</vt:lpstr>
      <vt:lpstr>Учебно-исследовательская и проектная деятельность</vt:lpstr>
      <vt:lpstr>Учебно-исследовательская работа учащихся при обучении    предметов естественно-научного цикла организуется по двум направлениям: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Cab20</cp:lastModifiedBy>
  <cp:revision>177</cp:revision>
  <dcterms:created xsi:type="dcterms:W3CDTF">2004-02-11T14:41:34Z</dcterms:created>
  <dcterms:modified xsi:type="dcterms:W3CDTF">2026-08-17T13:56:54Z</dcterms:modified>
</cp:coreProperties>
</file>